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9" r:id="rId2"/>
    <p:sldId id="322" r:id="rId3"/>
    <p:sldId id="260" r:id="rId4"/>
    <p:sldId id="261" r:id="rId5"/>
    <p:sldId id="270" r:id="rId6"/>
    <p:sldId id="325" r:id="rId7"/>
    <p:sldId id="276" r:id="rId8"/>
    <p:sldId id="280" r:id="rId9"/>
    <p:sldId id="282" r:id="rId10"/>
    <p:sldId id="284" r:id="rId11"/>
    <p:sldId id="286" r:id="rId12"/>
    <p:sldId id="326" r:id="rId13"/>
    <p:sldId id="271" r:id="rId14"/>
    <p:sldId id="327" r:id="rId15"/>
    <p:sldId id="328" r:id="rId16"/>
    <p:sldId id="287" r:id="rId17"/>
    <p:sldId id="324" r:id="rId18"/>
    <p:sldId id="288" r:id="rId19"/>
    <p:sldId id="290" r:id="rId20"/>
    <p:sldId id="291" r:id="rId21"/>
    <p:sldId id="292" r:id="rId22"/>
    <p:sldId id="293" r:id="rId23"/>
    <p:sldId id="294" r:id="rId24"/>
    <p:sldId id="295" r:id="rId25"/>
    <p:sldId id="298" r:id="rId26"/>
    <p:sldId id="300" r:id="rId27"/>
    <p:sldId id="313" r:id="rId28"/>
    <p:sldId id="317" r:id="rId29"/>
    <p:sldId id="318" r:id="rId30"/>
    <p:sldId id="321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hiddenSlides="1" frameSlides="1"/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3662FA-1B94-A440-94CE-F2E6717E8359}" type="datetimeFigureOut">
              <a:rPr lang="en-US" smtClean="0"/>
              <a:pPr/>
              <a:t>6/17/2014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DF9D43-A6BB-AC4E-9638-62616A7FC8F9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17665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E032D6-65B0-4162-A783-5B300446D9BC}" type="datetimeFigureOut">
              <a:rPr lang="en-GB" smtClean="0"/>
              <a:pPr/>
              <a:t>17/06/2014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1595C9-8B15-42BD-A69A-CDD60C79C94F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385940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Welcome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87AD0-A861-436D-8FA5-E7B2D6E081F1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Features 1.5 – NOTE: This screenshot will need to change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Features 1.6 – NOTE: This screenshot will need to change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Step 3.1 – NOTE: This screenshot will need to change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Step 3.2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Step 3.3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Step 3.4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Step 4.1 – NOTE: This screenshot will need to change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Step 4 </a:t>
            </a:r>
            <a:r>
              <a:rPr lang="en-GB" i="1" dirty="0" smtClean="0"/>
              <a:t>Tip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Step 4.2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18</a:t>
            </a:fld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Description 1.1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19</a:t>
            </a:fld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Step 1.1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87AD0-A861-436D-8FA5-E7B2D6E081F1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Description 1.2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20</a:t>
            </a:fld>
            <a:endParaRPr lang="en-GB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Description 1.3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21</a:t>
            </a:fld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Description 1.4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22</a:t>
            </a:fld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Description 1.5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23</a:t>
            </a:fld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Description 1.6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24</a:t>
            </a:fld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Step 4.3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25</a:t>
            </a:fld>
            <a:endParaRPr lang="en-GB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Step 5.1 – NOTE: This screenshot will need to change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26</a:t>
            </a:fld>
            <a:endParaRPr lang="en-GB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Step 5.2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27</a:t>
            </a:fld>
            <a:endParaRPr lang="en-GB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Step 5.3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28</a:t>
            </a:fld>
            <a:endParaRPr lang="en-GB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Step 5.4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29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Step 1.2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Step 5.5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30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Step 2.1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Step 2.2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Feature 1.1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Feature 1.2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Feature 1.3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Features 1.4 – NOTE: This screenshot will need to change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E7660-B642-4316-BCC0-62B7BEC6EC2D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4C2D7-05B2-40A2-BCCE-5CFF5AD1120C}" type="datetimeFigureOut">
              <a:rPr lang="en-GB" smtClean="0"/>
              <a:pPr/>
              <a:t>17/06/2014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FE496-E061-44FA-8FCE-3880F23D2972}" type="slidenum">
              <a:rPr lang="en-GB" smtClean="0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4C2D7-05B2-40A2-BCCE-5CFF5AD1120C}" type="datetimeFigureOut">
              <a:rPr lang="en-GB" smtClean="0"/>
              <a:pPr/>
              <a:t>17/06/2014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FE496-E061-44FA-8FCE-3880F23D2972}" type="slidenum">
              <a:rPr lang="en-GB" smtClean="0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4C2D7-05B2-40A2-BCCE-5CFF5AD1120C}" type="datetimeFigureOut">
              <a:rPr lang="en-GB" smtClean="0"/>
              <a:pPr/>
              <a:t>17/06/2014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FE496-E061-44FA-8FCE-3880F23D2972}" type="slidenum">
              <a:rPr lang="en-GB" smtClean="0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4C2D7-05B2-40A2-BCCE-5CFF5AD1120C}" type="datetimeFigureOut">
              <a:rPr lang="en-GB" smtClean="0"/>
              <a:pPr/>
              <a:t>17/06/2014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FE496-E061-44FA-8FCE-3880F23D2972}" type="slidenum">
              <a:rPr lang="en-GB" smtClean="0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4C2D7-05B2-40A2-BCCE-5CFF5AD1120C}" type="datetimeFigureOut">
              <a:rPr lang="en-GB" smtClean="0"/>
              <a:pPr/>
              <a:t>17/06/2014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FE496-E061-44FA-8FCE-3880F23D2972}" type="slidenum">
              <a:rPr lang="en-GB" smtClean="0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4C2D7-05B2-40A2-BCCE-5CFF5AD1120C}" type="datetimeFigureOut">
              <a:rPr lang="en-GB" smtClean="0"/>
              <a:pPr/>
              <a:t>17/06/2014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FE496-E061-44FA-8FCE-3880F23D2972}" type="slidenum">
              <a:rPr lang="en-GB" smtClean="0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4C2D7-05B2-40A2-BCCE-5CFF5AD1120C}" type="datetimeFigureOut">
              <a:rPr lang="en-GB" smtClean="0"/>
              <a:pPr/>
              <a:t>17/06/2014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FE496-E061-44FA-8FCE-3880F23D2972}" type="slidenum">
              <a:rPr lang="en-GB" smtClean="0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4C2D7-05B2-40A2-BCCE-5CFF5AD1120C}" type="datetimeFigureOut">
              <a:rPr lang="en-GB" smtClean="0"/>
              <a:pPr/>
              <a:t>17/06/2014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FE496-E061-44FA-8FCE-3880F23D2972}" type="slidenum">
              <a:rPr lang="en-GB" smtClean="0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4C2D7-05B2-40A2-BCCE-5CFF5AD1120C}" type="datetimeFigureOut">
              <a:rPr lang="en-GB" smtClean="0"/>
              <a:pPr/>
              <a:t>17/06/2014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FE496-E061-44FA-8FCE-3880F23D2972}" type="slidenum">
              <a:rPr lang="en-GB" smtClean="0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4C2D7-05B2-40A2-BCCE-5CFF5AD1120C}" type="datetimeFigureOut">
              <a:rPr lang="en-GB" smtClean="0"/>
              <a:pPr/>
              <a:t>17/06/2014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FE496-E061-44FA-8FCE-3880F23D2972}" type="slidenum">
              <a:rPr lang="en-GB" smtClean="0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4C2D7-05B2-40A2-BCCE-5CFF5AD1120C}" type="datetimeFigureOut">
              <a:rPr lang="en-GB" smtClean="0"/>
              <a:pPr/>
              <a:t>17/06/2014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FE496-E061-44FA-8FCE-3880F23D2972}" type="slidenum">
              <a:rPr lang="en-GB" smtClean="0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4C2D7-05B2-40A2-BCCE-5CFF5AD1120C}" type="datetimeFigureOut">
              <a:rPr lang="en-GB" smtClean="0"/>
              <a:pPr/>
              <a:t>17/06/2014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DFE496-E061-44FA-8FCE-3880F23D2972}" type="slidenum">
              <a:rPr lang="en-GB" smtClean="0"/>
              <a:pPr/>
              <a:t>‹N›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etwinning.net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39552" y="476672"/>
            <a:ext cx="8019143" cy="5820460"/>
            <a:chOff x="539552" y="476672"/>
            <a:chExt cx="8019143" cy="5820460"/>
          </a:xfrm>
        </p:grpSpPr>
        <p:sp>
          <p:nvSpPr>
            <p:cNvPr id="12" name="TextBox 11"/>
            <p:cNvSpPr txBox="1"/>
            <p:nvPr/>
          </p:nvSpPr>
          <p:spPr>
            <a:xfrm>
              <a:off x="683568" y="476672"/>
              <a:ext cx="1488358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GB" sz="2400" b="1" dirty="0" err="1" smtClean="0"/>
                <a:t>Benvenuti</a:t>
              </a:r>
              <a:endParaRPr lang="en-GB" sz="2400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339752" y="476672"/>
              <a:ext cx="2952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err="1" smtClean="0"/>
                <a:t>Guida</a:t>
              </a:r>
              <a:r>
                <a:rPr lang="en-GB" sz="2400" dirty="0" smtClean="0"/>
                <a:t> a TwinSpace</a:t>
              </a:r>
              <a:endParaRPr lang="en-GB" sz="24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076056" y="1772816"/>
              <a:ext cx="3482639" cy="45243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Questa </a:t>
              </a:r>
              <a:r>
                <a:rPr lang="en-GB" dirty="0" err="1" smtClean="0"/>
                <a:t>guida</a:t>
              </a:r>
              <a:r>
                <a:rPr lang="en-GB" dirty="0" smtClean="0"/>
                <a:t> </a:t>
              </a:r>
              <a:r>
                <a:rPr lang="en-GB" dirty="0" err="1" smtClean="0"/>
                <a:t>è</a:t>
              </a:r>
              <a:r>
                <a:rPr lang="en-GB" dirty="0" smtClean="0"/>
                <a:t> </a:t>
              </a:r>
              <a:r>
                <a:rPr lang="en-GB" dirty="0" err="1" smtClean="0"/>
                <a:t>stata</a:t>
              </a:r>
              <a:r>
                <a:rPr lang="en-GB" dirty="0" smtClean="0"/>
                <a:t> </a:t>
              </a:r>
              <a:r>
                <a:rPr lang="en-GB" dirty="0" err="1" smtClean="0"/>
                <a:t>redatta</a:t>
              </a:r>
              <a:r>
                <a:rPr lang="en-GB" dirty="0" smtClean="0"/>
                <a:t> per </a:t>
              </a:r>
              <a:r>
                <a:rPr lang="en-GB" dirty="0" err="1" smtClean="0"/>
                <a:t>gli</a:t>
              </a:r>
              <a:r>
                <a:rPr lang="en-GB" dirty="0" smtClean="0"/>
                <a:t> </a:t>
              </a:r>
              <a:r>
                <a:rPr lang="en-GB" i="1" dirty="0" err="1" smtClean="0"/>
                <a:t>insegnanti</a:t>
              </a:r>
              <a:r>
                <a:rPr lang="en-GB" i="1" dirty="0" smtClean="0"/>
                <a:t> </a:t>
              </a:r>
              <a:r>
                <a:rPr lang="en-GB" i="1" dirty="0" err="1" smtClean="0"/>
                <a:t>amministratori</a:t>
              </a:r>
              <a:r>
                <a:rPr lang="en-GB" i="1" dirty="0" smtClean="0"/>
                <a:t> </a:t>
              </a:r>
              <a:r>
                <a:rPr lang="en-GB" dirty="0" err="1" smtClean="0"/>
                <a:t>che</a:t>
              </a:r>
              <a:r>
                <a:rPr lang="en-GB" dirty="0" smtClean="0"/>
                <a:t> </a:t>
              </a:r>
              <a:r>
                <a:rPr lang="en-GB" dirty="0" err="1" smtClean="0"/>
                <a:t>entrano</a:t>
              </a:r>
              <a:r>
                <a:rPr lang="en-GB" dirty="0" smtClean="0"/>
                <a:t> in TwinSpace per la prima </a:t>
              </a:r>
              <a:r>
                <a:rPr lang="en-GB" dirty="0" err="1" smtClean="0"/>
                <a:t>volta</a:t>
              </a:r>
              <a:r>
                <a:rPr lang="en-GB" dirty="0" smtClean="0"/>
                <a:t>.</a:t>
              </a:r>
            </a:p>
            <a:p>
              <a:endParaRPr lang="en-GB" dirty="0" smtClean="0"/>
            </a:p>
            <a:p>
              <a:r>
                <a:rPr lang="en-GB" dirty="0" smtClean="0"/>
                <a:t>Vi </a:t>
              </a:r>
              <a:r>
                <a:rPr lang="en-GB" dirty="0" err="1" smtClean="0"/>
                <a:t>aiuterà</a:t>
              </a:r>
              <a:r>
                <a:rPr lang="en-GB" dirty="0" smtClean="0"/>
                <a:t> a:</a:t>
              </a:r>
            </a:p>
            <a:p>
              <a:endParaRPr lang="en-GB" dirty="0" smtClean="0"/>
            </a:p>
            <a:p>
              <a:pPr>
                <a:buFontTx/>
                <a:buChar char="-"/>
              </a:pPr>
              <a:r>
                <a:rPr lang="en-GB" dirty="0" smtClean="0"/>
                <a:t> </a:t>
              </a:r>
              <a:r>
                <a:rPr lang="en-GB" dirty="0" err="1" smtClean="0"/>
                <a:t>Accedere</a:t>
              </a:r>
              <a:r>
                <a:rPr lang="en-GB" dirty="0" smtClean="0"/>
                <a:t> al </a:t>
              </a:r>
              <a:r>
                <a:rPr lang="en-GB" dirty="0" err="1" smtClean="0"/>
                <a:t>vostro</a:t>
              </a:r>
              <a:r>
                <a:rPr lang="en-GB" dirty="0" smtClean="0"/>
                <a:t> TwinSpace</a:t>
              </a:r>
            </a:p>
            <a:p>
              <a:pPr>
                <a:buFontTx/>
                <a:buChar char="-"/>
              </a:pPr>
              <a:r>
                <a:rPr lang="en-GB" dirty="0" smtClean="0"/>
                <a:t> </a:t>
              </a:r>
              <a:r>
                <a:rPr lang="en-GB" dirty="0" err="1" smtClean="0"/>
                <a:t>Modificare</a:t>
              </a:r>
              <a:r>
                <a:rPr lang="en-GB" dirty="0" smtClean="0"/>
                <a:t> </a:t>
              </a:r>
              <a:r>
                <a:rPr lang="en-GB" dirty="0" err="1" smtClean="0"/>
                <a:t>il</a:t>
              </a:r>
              <a:r>
                <a:rPr lang="en-GB" dirty="0" smtClean="0"/>
                <a:t> </a:t>
              </a:r>
              <a:r>
                <a:rPr lang="en-GB" dirty="0" err="1" smtClean="0"/>
                <a:t>vostro</a:t>
              </a:r>
              <a:r>
                <a:rPr lang="en-GB" dirty="0" smtClean="0"/>
                <a:t> </a:t>
              </a:r>
              <a:r>
                <a:rPr lang="en-GB" dirty="0" err="1" smtClean="0"/>
                <a:t>profilo</a:t>
              </a:r>
              <a:endParaRPr lang="en-GB" dirty="0" smtClean="0"/>
            </a:p>
            <a:p>
              <a:pPr>
                <a:buFontTx/>
                <a:buChar char="-"/>
              </a:pPr>
              <a:r>
                <a:rPr lang="en-GB" dirty="0" smtClean="0"/>
                <a:t> </a:t>
              </a:r>
              <a:r>
                <a:rPr lang="en-GB" dirty="0" err="1" smtClean="0"/>
                <a:t>Creare</a:t>
              </a:r>
              <a:r>
                <a:rPr lang="en-GB" dirty="0" smtClean="0"/>
                <a:t> le </a:t>
              </a:r>
              <a:r>
                <a:rPr lang="en-GB" dirty="0" err="1" smtClean="0"/>
                <a:t>attività</a:t>
              </a:r>
              <a:r>
                <a:rPr lang="en-GB" dirty="0" smtClean="0"/>
                <a:t> </a:t>
              </a:r>
              <a:r>
                <a:rPr lang="en-GB" dirty="0" err="1" smtClean="0"/>
                <a:t>dei</a:t>
              </a:r>
              <a:r>
                <a:rPr lang="en-GB" dirty="0" smtClean="0"/>
                <a:t> </a:t>
              </a:r>
              <a:r>
                <a:rPr lang="en-GB" dirty="0" err="1" smtClean="0"/>
                <a:t>progetti</a:t>
              </a:r>
              <a:endParaRPr lang="en-GB" dirty="0" smtClean="0"/>
            </a:p>
            <a:p>
              <a:pPr>
                <a:buFontTx/>
                <a:buChar char="-"/>
              </a:pPr>
              <a:r>
                <a:rPr lang="en-GB" dirty="0" smtClean="0"/>
                <a:t> </a:t>
              </a:r>
              <a:r>
                <a:rPr lang="en-GB" dirty="0" err="1" smtClean="0"/>
                <a:t>Invitare</a:t>
              </a:r>
              <a:r>
                <a:rPr lang="en-GB" dirty="0" smtClean="0"/>
                <a:t> </a:t>
              </a:r>
              <a:r>
                <a:rPr lang="en-GB" dirty="0" err="1" smtClean="0"/>
                <a:t>gli</a:t>
              </a:r>
              <a:r>
                <a:rPr lang="en-GB" dirty="0" smtClean="0"/>
                <a:t> </a:t>
              </a:r>
              <a:r>
                <a:rPr lang="en-GB" dirty="0" err="1" smtClean="0"/>
                <a:t>studenti</a:t>
              </a:r>
              <a:r>
                <a:rPr lang="en-GB" dirty="0" smtClean="0"/>
                <a:t> a </a:t>
              </a:r>
              <a:r>
                <a:rPr lang="en-GB" dirty="0" err="1" smtClean="0"/>
                <a:t>partecipare</a:t>
              </a:r>
              <a:endParaRPr lang="en-GB" dirty="0" smtClean="0"/>
            </a:p>
            <a:p>
              <a:pPr>
                <a:buFontTx/>
                <a:buChar char="-"/>
              </a:pPr>
              <a:endParaRPr lang="en-GB" dirty="0" smtClean="0"/>
            </a:p>
            <a:p>
              <a:r>
                <a:rPr lang="en-GB" dirty="0" smtClean="0"/>
                <a:t>Questa </a:t>
              </a:r>
              <a:r>
                <a:rPr lang="en-GB" dirty="0" err="1" smtClean="0"/>
                <a:t>guida</a:t>
              </a:r>
              <a:r>
                <a:rPr lang="en-GB" dirty="0" smtClean="0"/>
                <a:t> </a:t>
              </a:r>
              <a:r>
                <a:rPr lang="en-GB" dirty="0" err="1" smtClean="0"/>
                <a:t>descriverà</a:t>
              </a:r>
              <a:r>
                <a:rPr lang="en-GB" dirty="0" smtClean="0"/>
                <a:t> </a:t>
              </a:r>
              <a:r>
                <a:rPr lang="en-GB" dirty="0" err="1" smtClean="0"/>
                <a:t>anche</a:t>
              </a:r>
              <a:r>
                <a:rPr lang="en-GB" dirty="0" smtClean="0"/>
                <a:t> le </a:t>
              </a:r>
              <a:r>
                <a:rPr lang="en-GB" dirty="0" err="1" smtClean="0"/>
                <a:t>principali</a:t>
              </a:r>
              <a:r>
                <a:rPr lang="en-GB" dirty="0" smtClean="0"/>
                <a:t> </a:t>
              </a:r>
              <a:r>
                <a:rPr lang="en-GB" dirty="0" err="1" smtClean="0"/>
                <a:t>caratteristiche</a:t>
              </a:r>
              <a:r>
                <a:rPr lang="en-GB" dirty="0" smtClean="0"/>
                <a:t> </a:t>
              </a:r>
              <a:r>
                <a:rPr lang="en-GB" dirty="0" err="1" smtClean="0"/>
                <a:t>della</a:t>
              </a:r>
              <a:r>
                <a:rPr lang="en-GB" dirty="0" smtClean="0"/>
                <a:t> Homepage di TwinSpace. </a:t>
              </a:r>
            </a:p>
            <a:p>
              <a:pPr>
                <a:buFontTx/>
                <a:buChar char="-"/>
              </a:pPr>
              <a:endParaRPr lang="en-GB" dirty="0"/>
            </a:p>
          </p:txBody>
        </p:sp>
        <p:pic>
          <p:nvPicPr>
            <p:cNvPr id="7" name="Picture 6" descr="Screen shot Sep 1.png"/>
            <p:cNvPicPr>
              <a:picLocks noChangeAspect="1"/>
            </p:cNvPicPr>
            <p:nvPr/>
          </p:nvPicPr>
          <p:blipFill>
            <a:blip r:embed="rId3" cstate="print"/>
            <a:srcRect l="4445" r="11453" b="2751"/>
            <a:stretch>
              <a:fillRect/>
            </a:stretch>
          </p:blipFill>
          <p:spPr>
            <a:xfrm>
              <a:off x="539552" y="1772816"/>
              <a:ext cx="4001963" cy="38610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259632" y="1844824"/>
            <a:ext cx="6696744" cy="4451722"/>
            <a:chOff x="1259632" y="1844824"/>
            <a:chExt cx="6696744" cy="4451722"/>
          </a:xfrm>
        </p:grpSpPr>
        <p:pic>
          <p:nvPicPr>
            <p:cNvPr id="15" name="Picture 14" descr="Screen shot 4 Sep 2.png"/>
            <p:cNvPicPr>
              <a:picLocks noChangeAspect="1"/>
            </p:cNvPicPr>
            <p:nvPr/>
          </p:nvPicPr>
          <p:blipFill>
            <a:blip r:embed="rId3" cstate="print"/>
            <a:srcRect l="12988" t="27852" r="13775" b="11856"/>
            <a:stretch>
              <a:fillRect/>
            </a:stretch>
          </p:blipFill>
          <p:spPr>
            <a:xfrm>
              <a:off x="1259632" y="1844824"/>
              <a:ext cx="6696744" cy="3528392"/>
            </a:xfrm>
            <a:prstGeom prst="rect">
              <a:avLst/>
            </a:prstGeom>
          </p:spPr>
        </p:pic>
        <p:grpSp>
          <p:nvGrpSpPr>
            <p:cNvPr id="9" name="Group 8"/>
            <p:cNvGrpSpPr/>
            <p:nvPr/>
          </p:nvGrpSpPr>
          <p:grpSpPr>
            <a:xfrm>
              <a:off x="1259632" y="2924944"/>
              <a:ext cx="6264696" cy="3371602"/>
              <a:chOff x="1259632" y="2924944"/>
              <a:chExt cx="6264696" cy="3371602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1259632" y="5373216"/>
                <a:ext cx="6264696" cy="92333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 err="1" smtClean="0"/>
                  <a:t>Puoi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anche</a:t>
                </a:r>
                <a:r>
                  <a:rPr lang="en-GB" dirty="0" smtClean="0"/>
                  <a:t> </a:t>
                </a:r>
                <a:r>
                  <a:rPr lang="en-GB" b="1" dirty="0" err="1" smtClean="0"/>
                  <a:t>Creare</a:t>
                </a:r>
                <a:r>
                  <a:rPr lang="en-GB" b="1" dirty="0" smtClean="0"/>
                  <a:t> “</a:t>
                </a:r>
                <a:r>
                  <a:rPr lang="en-GB" b="1" dirty="0" err="1" smtClean="0"/>
                  <a:t>Attività</a:t>
                </a:r>
                <a:r>
                  <a:rPr lang="en-GB" b="1" dirty="0" smtClean="0"/>
                  <a:t> </a:t>
                </a:r>
                <a:r>
                  <a:rPr lang="en-GB" b="1" dirty="0" err="1" smtClean="0"/>
                  <a:t>dei</a:t>
                </a:r>
                <a:r>
                  <a:rPr lang="en-GB" b="1" dirty="0" smtClean="0"/>
                  <a:t> </a:t>
                </a:r>
                <a:r>
                  <a:rPr lang="en-GB" b="1" dirty="0" err="1" smtClean="0"/>
                  <a:t>progetti</a:t>
                </a:r>
                <a:r>
                  <a:rPr lang="en-GB" b="1" dirty="0" smtClean="0"/>
                  <a:t>”</a:t>
                </a:r>
                <a:r>
                  <a:rPr lang="en-GB" dirty="0" smtClean="0"/>
                  <a:t>: qui </a:t>
                </a:r>
                <a:r>
                  <a:rPr lang="en-GB" dirty="0" err="1" smtClean="0"/>
                  <a:t>trovi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funzioni</a:t>
                </a:r>
                <a:r>
                  <a:rPr lang="en-GB" dirty="0" smtClean="0"/>
                  <a:t> come </a:t>
                </a:r>
                <a:r>
                  <a:rPr lang="en-GB" dirty="0" err="1" smtClean="0"/>
                  <a:t>l’</a:t>
                </a:r>
                <a:r>
                  <a:rPr lang="en-GB" b="1" dirty="0" err="1" smtClean="0"/>
                  <a:t>archivio</a:t>
                </a:r>
                <a:r>
                  <a:rPr lang="en-GB" b="1" dirty="0" smtClean="0"/>
                  <a:t> </a:t>
                </a:r>
                <a:r>
                  <a:rPr lang="en-GB" b="1" dirty="0" err="1" smtClean="0"/>
                  <a:t>dei</a:t>
                </a:r>
                <a:r>
                  <a:rPr lang="en-GB" b="1" dirty="0" smtClean="0"/>
                  <a:t> file</a:t>
                </a:r>
                <a:r>
                  <a:rPr lang="en-GB" dirty="0" smtClean="0"/>
                  <a:t>, dove </a:t>
                </a:r>
                <a:r>
                  <a:rPr lang="en-GB" dirty="0" err="1" smtClean="0"/>
                  <a:t>conservare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il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lavoro</a:t>
                </a:r>
                <a:r>
                  <a:rPr lang="en-GB" dirty="0" smtClean="0"/>
                  <a:t>, e le </a:t>
                </a:r>
                <a:r>
                  <a:rPr lang="en-GB" b="1" dirty="0" err="1" smtClean="0"/>
                  <a:t>gallerie</a:t>
                </a:r>
                <a:r>
                  <a:rPr lang="en-GB" b="1" dirty="0" smtClean="0"/>
                  <a:t> </a:t>
                </a:r>
                <a:r>
                  <a:rPr lang="en-GB" b="1" dirty="0" err="1" smtClean="0"/>
                  <a:t>delle</a:t>
                </a:r>
                <a:r>
                  <a:rPr lang="en-GB" b="1" dirty="0" smtClean="0"/>
                  <a:t> </a:t>
                </a:r>
                <a:r>
                  <a:rPr lang="en-GB" b="1" dirty="0" err="1" smtClean="0"/>
                  <a:t>immagini</a:t>
                </a:r>
                <a:r>
                  <a:rPr lang="en-GB" dirty="0" smtClean="0"/>
                  <a:t>, dove </a:t>
                </a:r>
                <a:r>
                  <a:rPr lang="en-GB" dirty="0" err="1" smtClean="0"/>
                  <a:t>mostrare</a:t>
                </a:r>
                <a:r>
                  <a:rPr lang="en-GB" dirty="0" smtClean="0"/>
                  <a:t> le </a:t>
                </a:r>
                <a:r>
                  <a:rPr lang="en-GB" dirty="0" err="1" smtClean="0"/>
                  <a:t>immagini</a:t>
                </a:r>
                <a:r>
                  <a:rPr lang="en-GB" dirty="0" smtClean="0"/>
                  <a:t> relative al </a:t>
                </a:r>
                <a:r>
                  <a:rPr lang="en-GB" dirty="0" err="1" smtClean="0"/>
                  <a:t>progetto</a:t>
                </a:r>
                <a:endParaRPr lang="en-GB" dirty="0"/>
              </a:p>
            </p:txBody>
          </p:sp>
          <p:cxnSp>
            <p:nvCxnSpPr>
              <p:cNvPr id="4" name="Straight Arrow Connector 3"/>
              <p:cNvCxnSpPr>
                <a:endCxn id="8" idx="5"/>
              </p:cNvCxnSpPr>
              <p:nvPr/>
            </p:nvCxnSpPr>
            <p:spPr>
              <a:xfrm flipH="1" flipV="1">
                <a:off x="4703661" y="3416645"/>
                <a:ext cx="876451" cy="195657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Oval 7"/>
              <p:cNvSpPr/>
              <p:nvPr/>
            </p:nvSpPr>
            <p:spPr>
              <a:xfrm>
                <a:off x="4211960" y="2924944"/>
                <a:ext cx="576064" cy="57606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noFill/>
                </a:endParaRP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683568" y="476672"/>
            <a:ext cx="4896544" cy="46166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1" dirty="0" err="1" smtClean="0"/>
              <a:t>Funzioni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della</a:t>
            </a:r>
            <a:r>
              <a:rPr lang="en-GB" sz="2400" b="1" dirty="0"/>
              <a:t> </a:t>
            </a:r>
            <a:r>
              <a:rPr lang="en-GB" sz="2400" b="1" dirty="0" smtClean="0"/>
              <a:t>Homepage TwinSpace</a:t>
            </a:r>
            <a:endParaRPr lang="en-GB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395536" y="836712"/>
            <a:ext cx="8496944" cy="5509776"/>
            <a:chOff x="395536" y="836712"/>
            <a:chExt cx="8496944" cy="5509776"/>
          </a:xfrm>
        </p:grpSpPr>
        <p:pic>
          <p:nvPicPr>
            <p:cNvPr id="16" name="Picture 15" descr="Screen shot 4 Sep 2.png"/>
            <p:cNvPicPr>
              <a:picLocks noChangeAspect="1"/>
            </p:cNvPicPr>
            <p:nvPr/>
          </p:nvPicPr>
          <p:blipFill>
            <a:blip r:embed="rId3" cstate="print"/>
            <a:srcRect l="12988" t="27852" r="13775" b="11856"/>
            <a:stretch>
              <a:fillRect/>
            </a:stretch>
          </p:blipFill>
          <p:spPr>
            <a:xfrm>
              <a:off x="1259632" y="1844824"/>
              <a:ext cx="6696744" cy="3528392"/>
            </a:xfrm>
            <a:prstGeom prst="rect">
              <a:avLst/>
            </a:prstGeom>
          </p:spPr>
        </p:pic>
        <p:grpSp>
          <p:nvGrpSpPr>
            <p:cNvPr id="15" name="Group 14"/>
            <p:cNvGrpSpPr/>
            <p:nvPr/>
          </p:nvGrpSpPr>
          <p:grpSpPr>
            <a:xfrm>
              <a:off x="395536" y="836712"/>
              <a:ext cx="8496944" cy="5509776"/>
              <a:chOff x="395536" y="836712"/>
              <a:chExt cx="8496944" cy="5509776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6588224" y="836712"/>
                <a:ext cx="1872208" cy="2736304"/>
                <a:chOff x="6588224" y="836712"/>
                <a:chExt cx="1872208" cy="2736304"/>
              </a:xfrm>
            </p:grpSpPr>
            <p:sp>
              <p:nvSpPr>
                <p:cNvPr id="3" name="TextBox 2"/>
                <p:cNvSpPr txBox="1"/>
                <p:nvPr/>
              </p:nvSpPr>
              <p:spPr>
                <a:xfrm>
                  <a:off x="6660232" y="836712"/>
                  <a:ext cx="1800200" cy="1477328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dirty="0" smtClean="0"/>
                    <a:t>E, </a:t>
                  </a:r>
                  <a:r>
                    <a:rPr lang="en-GB" dirty="0" err="1" smtClean="0"/>
                    <a:t>ovviamente</a:t>
                  </a:r>
                  <a:r>
                    <a:rPr lang="en-GB" dirty="0" smtClean="0"/>
                    <a:t>, </a:t>
                  </a:r>
                  <a:r>
                    <a:rPr lang="en-GB" dirty="0" err="1" smtClean="0"/>
                    <a:t>dovreste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invitare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altre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persone</a:t>
                  </a:r>
                  <a:r>
                    <a:rPr lang="en-GB" dirty="0" smtClean="0"/>
                    <a:t> a </a:t>
                  </a:r>
                  <a:r>
                    <a:rPr lang="en-GB" dirty="0" err="1" smtClean="0"/>
                    <a:t>partecipare</a:t>
                  </a:r>
                  <a:r>
                    <a:rPr lang="en-GB" dirty="0" smtClean="0"/>
                    <a:t> al </a:t>
                  </a:r>
                  <a:r>
                    <a:rPr lang="en-GB" dirty="0" err="1" smtClean="0"/>
                    <a:t>vostro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progetto</a:t>
                  </a:r>
                  <a:endParaRPr lang="en-GB" dirty="0"/>
                </a:p>
              </p:txBody>
            </p:sp>
            <p:cxnSp>
              <p:nvCxnSpPr>
                <p:cNvPr id="4" name="Straight Arrow Connector 3"/>
                <p:cNvCxnSpPr>
                  <a:endCxn id="8" idx="7"/>
                </p:cNvCxnSpPr>
                <p:nvPr/>
              </p:nvCxnSpPr>
              <p:spPr>
                <a:xfrm flipH="1">
                  <a:off x="7141388" y="2348880"/>
                  <a:ext cx="382940" cy="670972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" name="Oval 7"/>
                <p:cNvSpPr/>
                <p:nvPr/>
              </p:nvSpPr>
              <p:spPr>
                <a:xfrm>
                  <a:off x="6588224" y="2924944"/>
                  <a:ext cx="648072" cy="648072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noFill/>
                  </a:endParaRPr>
                </a:p>
              </p:txBody>
            </p:sp>
          </p:grpSp>
          <p:grpSp>
            <p:nvGrpSpPr>
              <p:cNvPr id="13" name="Group 12"/>
              <p:cNvGrpSpPr/>
              <p:nvPr/>
            </p:nvGrpSpPr>
            <p:grpSpPr>
              <a:xfrm>
                <a:off x="395536" y="3645024"/>
                <a:ext cx="8496944" cy="2701464"/>
                <a:chOff x="395536" y="3645024"/>
                <a:chExt cx="8496944" cy="2701464"/>
              </a:xfrm>
            </p:grpSpPr>
            <p:sp>
              <p:nvSpPr>
                <p:cNvPr id="25" name="Rectangle 24"/>
                <p:cNvSpPr/>
                <p:nvPr/>
              </p:nvSpPr>
              <p:spPr>
                <a:xfrm>
                  <a:off x="6300192" y="3645024"/>
                  <a:ext cx="1656184" cy="216024"/>
                </a:xfrm>
                <a:prstGeom prst="rect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395536" y="4869160"/>
                  <a:ext cx="8496944" cy="1477328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solidFill>
                    <a:schemeClr val="tx2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Suggerimento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: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L’altro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“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membro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fondatore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” del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progetto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diventerà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automaticamente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membro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anche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del TwinSpace, con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diritti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di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amministratore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.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Tuttavia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,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potresti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voler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invitare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anche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altre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persone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, come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studenti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,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insegnanti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di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paesi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non eTwinning,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genitori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o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altri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“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ospiti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”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interessati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a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vedere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il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vostro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progetto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. Nota: se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vuoi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invitare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colleghi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o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insegnanti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di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paesi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eTwinning,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devi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farlo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attraverso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il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Desktop, non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tramite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TwinSpace</a:t>
                  </a:r>
                  <a:endParaRPr lang="en-GB" i="1" dirty="0">
                    <a:solidFill>
                      <a:schemeClr val="tx2"/>
                    </a:solidFill>
                  </a:endParaRPr>
                </a:p>
              </p:txBody>
            </p:sp>
            <p:cxnSp>
              <p:nvCxnSpPr>
                <p:cNvPr id="27" name="Straight Arrow Connector 26"/>
                <p:cNvCxnSpPr>
                  <a:endCxn id="25" idx="1"/>
                </p:cNvCxnSpPr>
                <p:nvPr/>
              </p:nvCxnSpPr>
              <p:spPr>
                <a:xfrm flipV="1">
                  <a:off x="5364088" y="3753036"/>
                  <a:ext cx="936104" cy="1116124"/>
                </a:xfrm>
                <a:prstGeom prst="straightConnector1">
                  <a:avLst/>
                </a:prstGeom>
                <a:ln>
                  <a:solidFill>
                    <a:schemeClr val="tx2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7" name="TextBox 16"/>
          <p:cNvSpPr txBox="1"/>
          <p:nvPr/>
        </p:nvSpPr>
        <p:spPr>
          <a:xfrm>
            <a:off x="683568" y="476672"/>
            <a:ext cx="4896544" cy="46166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1" dirty="0" err="1" smtClean="0"/>
              <a:t>Funzioni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della</a:t>
            </a:r>
            <a:r>
              <a:rPr lang="en-GB" sz="2400" b="1" dirty="0"/>
              <a:t> </a:t>
            </a:r>
            <a:r>
              <a:rPr lang="en-GB" sz="2400" b="1" dirty="0" smtClean="0"/>
              <a:t>Homepage TwinSpace</a:t>
            </a:r>
            <a:endParaRPr lang="en-GB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683568" y="476672"/>
            <a:ext cx="7272808" cy="5974923"/>
            <a:chOff x="683568" y="476672"/>
            <a:chExt cx="7272808" cy="5974923"/>
          </a:xfrm>
        </p:grpSpPr>
        <p:pic>
          <p:nvPicPr>
            <p:cNvPr id="14" name="Picture 13" descr="Screen shot 4 Sep 2.png"/>
            <p:cNvPicPr>
              <a:picLocks noChangeAspect="1"/>
            </p:cNvPicPr>
            <p:nvPr/>
          </p:nvPicPr>
          <p:blipFill>
            <a:blip r:embed="rId3" cstate="print"/>
            <a:srcRect l="12988" t="27852" r="13775" b="11856"/>
            <a:stretch>
              <a:fillRect/>
            </a:stretch>
          </p:blipFill>
          <p:spPr>
            <a:xfrm>
              <a:off x="1259632" y="1844824"/>
              <a:ext cx="6696744" cy="3528392"/>
            </a:xfrm>
            <a:prstGeom prst="rect">
              <a:avLst/>
            </a:prstGeom>
          </p:spPr>
        </p:pic>
        <p:grpSp>
          <p:nvGrpSpPr>
            <p:cNvPr id="15" name="Group 14"/>
            <p:cNvGrpSpPr/>
            <p:nvPr/>
          </p:nvGrpSpPr>
          <p:grpSpPr>
            <a:xfrm>
              <a:off x="683568" y="476672"/>
              <a:ext cx="4320480" cy="5974923"/>
              <a:chOff x="683568" y="476672"/>
              <a:chExt cx="4320480" cy="5974923"/>
            </a:xfrm>
          </p:grpSpPr>
          <p:grpSp>
            <p:nvGrpSpPr>
              <p:cNvPr id="2" name="Group 14"/>
              <p:cNvGrpSpPr/>
              <p:nvPr/>
            </p:nvGrpSpPr>
            <p:grpSpPr>
              <a:xfrm>
                <a:off x="683568" y="476672"/>
                <a:ext cx="4320480" cy="461665"/>
                <a:chOff x="683568" y="476672"/>
                <a:chExt cx="4320480" cy="461665"/>
              </a:xfrm>
            </p:grpSpPr>
            <p:sp>
              <p:nvSpPr>
                <p:cNvPr id="9" name="TextBox 8"/>
                <p:cNvSpPr txBox="1"/>
                <p:nvPr/>
              </p:nvSpPr>
              <p:spPr>
                <a:xfrm>
                  <a:off x="683568" y="476672"/>
                  <a:ext cx="979179" cy="461665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400" b="1" dirty="0" smtClean="0"/>
                    <a:t>Step 3</a:t>
                  </a:r>
                  <a:endParaRPr lang="en-GB" sz="2400" b="1" dirty="0"/>
                </a:p>
              </p:txBody>
            </p:sp>
            <p:sp>
              <p:nvSpPr>
                <p:cNvPr id="10" name="TextBox 9"/>
                <p:cNvSpPr txBox="1"/>
                <p:nvPr/>
              </p:nvSpPr>
              <p:spPr>
                <a:xfrm>
                  <a:off x="1763688" y="476672"/>
                  <a:ext cx="324036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400" dirty="0" err="1" smtClean="0"/>
                    <a:t>Aggiorna</a:t>
                  </a:r>
                  <a:r>
                    <a:rPr lang="en-GB" sz="2400" dirty="0" smtClean="0"/>
                    <a:t> </a:t>
                  </a:r>
                  <a:r>
                    <a:rPr lang="en-GB" sz="2400" dirty="0" err="1" smtClean="0"/>
                    <a:t>il</a:t>
                  </a:r>
                  <a:r>
                    <a:rPr lang="en-GB" sz="2400" dirty="0" smtClean="0"/>
                    <a:t> </a:t>
                  </a:r>
                  <a:r>
                    <a:rPr lang="en-GB" sz="2400" dirty="0" err="1" smtClean="0"/>
                    <a:t>profilo</a:t>
                  </a:r>
                  <a:endParaRPr lang="en-GB" sz="2400" dirty="0"/>
                </a:p>
              </p:txBody>
            </p:sp>
          </p:grpSp>
          <p:sp>
            <p:nvSpPr>
              <p:cNvPr id="11" name="TextBox 10"/>
              <p:cNvSpPr txBox="1"/>
              <p:nvPr/>
            </p:nvSpPr>
            <p:spPr>
              <a:xfrm>
                <a:off x="1475656" y="5805264"/>
                <a:ext cx="2520280" cy="64633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 err="1" smtClean="0"/>
                  <a:t>Clicca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sul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tasto</a:t>
                </a:r>
                <a:r>
                  <a:rPr lang="en-GB" dirty="0" smtClean="0"/>
                  <a:t> </a:t>
                </a:r>
                <a:r>
                  <a:rPr lang="en-GB" b="1" dirty="0" err="1" smtClean="0"/>
                  <a:t>Vai</a:t>
                </a:r>
                <a:r>
                  <a:rPr lang="en-GB" b="1" dirty="0" smtClean="0"/>
                  <a:t> </a:t>
                </a:r>
                <a:r>
                  <a:rPr lang="en-GB" dirty="0" smtClean="0"/>
                  <a:t>per </a:t>
                </a:r>
                <a:r>
                  <a:rPr lang="en-GB" dirty="0" err="1" smtClean="0"/>
                  <a:t>aggiornare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il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tuo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profilo</a:t>
                </a:r>
                <a:endParaRPr lang="en-GB" dirty="0"/>
              </a:p>
            </p:txBody>
          </p:sp>
          <p:cxnSp>
            <p:nvCxnSpPr>
              <p:cNvPr id="12" name="Straight Arrow Connector 11"/>
              <p:cNvCxnSpPr>
                <a:endCxn id="13" idx="4"/>
              </p:cNvCxnSpPr>
              <p:nvPr/>
            </p:nvCxnSpPr>
            <p:spPr>
              <a:xfrm flipH="1" flipV="1">
                <a:off x="2195736" y="5013176"/>
                <a:ext cx="216024" cy="79208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Oval 12"/>
              <p:cNvSpPr/>
              <p:nvPr/>
            </p:nvSpPr>
            <p:spPr>
              <a:xfrm>
                <a:off x="1907704" y="4437112"/>
                <a:ext cx="576064" cy="57606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noFill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reen shot 2012-09-04 at 10.13.31.png"/>
          <p:cNvPicPr>
            <a:picLocks noChangeAspect="1"/>
          </p:cNvPicPr>
          <p:nvPr/>
        </p:nvPicPr>
        <p:blipFill>
          <a:blip r:embed="rId3" cstate="print"/>
          <a:srcRect l="3283" r="2085" b="43165"/>
          <a:stretch>
            <a:fillRect/>
          </a:stretch>
        </p:blipFill>
        <p:spPr>
          <a:xfrm>
            <a:off x="539552" y="1340768"/>
            <a:ext cx="5464823" cy="3744416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539552" y="2780928"/>
            <a:ext cx="7992888" cy="1344345"/>
            <a:chOff x="539552" y="2780928"/>
            <a:chExt cx="7992888" cy="1344345"/>
          </a:xfrm>
        </p:grpSpPr>
        <p:sp>
          <p:nvSpPr>
            <p:cNvPr id="3" name="TextBox 2"/>
            <p:cNvSpPr txBox="1"/>
            <p:nvPr/>
          </p:nvSpPr>
          <p:spPr>
            <a:xfrm>
              <a:off x="4211960" y="2924944"/>
              <a:ext cx="4320480" cy="120032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 err="1" smtClean="0"/>
                <a:t>Carica</a:t>
              </a:r>
              <a:r>
                <a:rPr lang="en-GB" dirty="0" smtClean="0"/>
                <a:t> </a:t>
              </a:r>
              <a:r>
                <a:rPr lang="en-GB" dirty="0" err="1" smtClean="0"/>
                <a:t>una</a:t>
              </a:r>
              <a:r>
                <a:rPr lang="en-GB" dirty="0" smtClean="0"/>
                <a:t> </a:t>
              </a:r>
              <a:r>
                <a:rPr lang="en-GB" dirty="0" err="1" smtClean="0"/>
                <a:t>foto</a:t>
              </a:r>
              <a:r>
                <a:rPr lang="en-GB" dirty="0" smtClean="0"/>
                <a:t> per </a:t>
              </a:r>
              <a:r>
                <a:rPr lang="en-GB" dirty="0" err="1" smtClean="0"/>
                <a:t>personalizzare</a:t>
              </a:r>
              <a:r>
                <a:rPr lang="en-GB" dirty="0" smtClean="0"/>
                <a:t> </a:t>
              </a:r>
              <a:r>
                <a:rPr lang="en-GB" dirty="0" err="1" smtClean="0"/>
                <a:t>il</a:t>
              </a:r>
              <a:r>
                <a:rPr lang="en-GB" dirty="0" smtClean="0"/>
                <a:t> </a:t>
              </a:r>
              <a:r>
                <a:rPr lang="en-GB" dirty="0" err="1" smtClean="0"/>
                <a:t>tuo</a:t>
              </a:r>
              <a:r>
                <a:rPr lang="en-GB" dirty="0" smtClean="0"/>
                <a:t> TwinSpace. </a:t>
              </a:r>
              <a:r>
                <a:rPr lang="en-GB" dirty="0" err="1" smtClean="0"/>
                <a:t>Può</a:t>
              </a:r>
              <a:r>
                <a:rPr lang="en-GB" dirty="0" smtClean="0"/>
                <a:t> </a:t>
              </a:r>
              <a:r>
                <a:rPr lang="en-GB" dirty="0" err="1" smtClean="0"/>
                <a:t>essere</a:t>
              </a:r>
              <a:r>
                <a:rPr lang="en-GB" dirty="0" smtClean="0"/>
                <a:t> </a:t>
              </a:r>
              <a:r>
                <a:rPr lang="en-GB" dirty="0" err="1" smtClean="0"/>
                <a:t>una</a:t>
              </a:r>
              <a:r>
                <a:rPr lang="en-GB" dirty="0" smtClean="0"/>
                <a:t> </a:t>
              </a:r>
              <a:r>
                <a:rPr lang="en-GB" dirty="0" err="1" smtClean="0"/>
                <a:t>foto</a:t>
              </a:r>
              <a:r>
                <a:rPr lang="en-GB" dirty="0" smtClean="0"/>
                <a:t> di </a:t>
              </a:r>
              <a:r>
                <a:rPr lang="en-GB" dirty="0" err="1" smtClean="0"/>
                <a:t>te</a:t>
              </a:r>
              <a:r>
                <a:rPr lang="en-GB" dirty="0" smtClean="0"/>
                <a:t>, </a:t>
              </a:r>
              <a:r>
                <a:rPr lang="en-GB" dirty="0" err="1" smtClean="0"/>
                <a:t>della</a:t>
              </a:r>
              <a:r>
                <a:rPr lang="en-GB" dirty="0" smtClean="0"/>
                <a:t> </a:t>
              </a:r>
              <a:r>
                <a:rPr lang="en-GB" dirty="0" err="1" smtClean="0"/>
                <a:t>tua</a:t>
              </a:r>
              <a:r>
                <a:rPr lang="en-GB" dirty="0" smtClean="0"/>
                <a:t> </a:t>
              </a:r>
              <a:r>
                <a:rPr lang="en-GB" dirty="0" err="1" smtClean="0"/>
                <a:t>scuola</a:t>
              </a:r>
              <a:r>
                <a:rPr lang="en-GB" dirty="0" smtClean="0"/>
                <a:t> o di un </a:t>
              </a:r>
              <a:r>
                <a:rPr lang="en-GB" dirty="0" err="1" smtClean="0"/>
                <a:t>monumento</a:t>
              </a:r>
              <a:r>
                <a:rPr lang="en-GB" dirty="0" smtClean="0"/>
                <a:t> </a:t>
              </a:r>
              <a:r>
                <a:rPr lang="en-GB" dirty="0" err="1" smtClean="0"/>
                <a:t>famoso</a:t>
              </a:r>
              <a:r>
                <a:rPr lang="en-GB" dirty="0" smtClean="0"/>
                <a:t> </a:t>
              </a:r>
              <a:r>
                <a:rPr lang="en-GB" dirty="0" err="1" smtClean="0"/>
                <a:t>della</a:t>
              </a:r>
              <a:r>
                <a:rPr lang="en-GB" dirty="0" smtClean="0"/>
                <a:t> </a:t>
              </a:r>
              <a:r>
                <a:rPr lang="en-GB" dirty="0" err="1" smtClean="0"/>
                <a:t>tua</a:t>
              </a:r>
              <a:r>
                <a:rPr lang="en-GB" dirty="0" smtClean="0"/>
                <a:t> </a:t>
              </a:r>
              <a:r>
                <a:rPr lang="en-GB" dirty="0" err="1" smtClean="0"/>
                <a:t>città</a:t>
              </a:r>
              <a:r>
                <a:rPr lang="en-GB" dirty="0" smtClean="0"/>
                <a:t>.</a:t>
              </a:r>
              <a:endParaRPr lang="en-GB" dirty="0"/>
            </a:p>
          </p:txBody>
        </p:sp>
        <p:cxnSp>
          <p:nvCxnSpPr>
            <p:cNvPr id="4" name="Straight Arrow Connector 3"/>
            <p:cNvCxnSpPr>
              <a:endCxn id="8" idx="6"/>
            </p:cNvCxnSpPr>
            <p:nvPr/>
          </p:nvCxnSpPr>
          <p:spPr>
            <a:xfrm flipH="1" flipV="1">
              <a:off x="1475656" y="3248980"/>
              <a:ext cx="2736304" cy="46805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/>
            <p:cNvSpPr/>
            <p:nvPr/>
          </p:nvSpPr>
          <p:spPr>
            <a:xfrm>
              <a:off x="539552" y="2780928"/>
              <a:ext cx="936104" cy="93610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noFill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683568" y="476672"/>
            <a:ext cx="979179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Step 3</a:t>
            </a:r>
            <a:endParaRPr lang="en-GB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763688" y="476672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/>
              <a:t>Aggiorna</a:t>
            </a:r>
            <a:r>
              <a:rPr lang="en-GB" sz="2400" dirty="0" smtClean="0"/>
              <a:t> </a:t>
            </a:r>
            <a:r>
              <a:rPr lang="en-GB" sz="2400" dirty="0" err="1" smtClean="0"/>
              <a:t>il</a:t>
            </a:r>
            <a:r>
              <a:rPr lang="en-GB" sz="2400" dirty="0"/>
              <a:t> </a:t>
            </a:r>
            <a:r>
              <a:rPr lang="en-GB" sz="2400" dirty="0" err="1" smtClean="0"/>
              <a:t>profilo</a:t>
            </a:r>
            <a:endParaRPr lang="en-GB" sz="24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539552" y="4221088"/>
            <a:ext cx="7056784" cy="1787426"/>
            <a:chOff x="539552" y="4221088"/>
            <a:chExt cx="7056784" cy="1787426"/>
          </a:xfrm>
        </p:grpSpPr>
        <p:sp>
          <p:nvSpPr>
            <p:cNvPr id="23" name="TextBox 22"/>
            <p:cNvSpPr txBox="1"/>
            <p:nvPr/>
          </p:nvSpPr>
          <p:spPr>
            <a:xfrm>
              <a:off x="5148064" y="5085184"/>
              <a:ext cx="2448272" cy="92333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 err="1" smtClean="0"/>
                <a:t>Scrivi</a:t>
              </a:r>
              <a:r>
                <a:rPr lang="en-GB" dirty="0" smtClean="0"/>
                <a:t> </a:t>
              </a:r>
              <a:r>
                <a:rPr lang="en-GB" dirty="0" err="1" smtClean="0"/>
                <a:t>una</a:t>
              </a:r>
              <a:r>
                <a:rPr lang="en-GB" dirty="0" smtClean="0"/>
                <a:t> </a:t>
              </a:r>
              <a:r>
                <a:rPr lang="en-GB" dirty="0" err="1" smtClean="0"/>
                <a:t>descrizione</a:t>
              </a:r>
              <a:r>
                <a:rPr lang="en-GB" dirty="0" smtClean="0"/>
                <a:t> di </a:t>
              </a:r>
              <a:r>
                <a:rPr lang="en-GB" dirty="0" err="1" smtClean="0"/>
                <a:t>te</a:t>
              </a:r>
              <a:r>
                <a:rPr lang="en-GB" dirty="0" smtClean="0"/>
                <a:t>, </a:t>
              </a:r>
              <a:r>
                <a:rPr lang="en-GB" dirty="0" err="1" smtClean="0"/>
                <a:t>della</a:t>
              </a:r>
              <a:r>
                <a:rPr lang="en-GB" dirty="0" smtClean="0"/>
                <a:t> </a:t>
              </a:r>
              <a:r>
                <a:rPr lang="en-GB" dirty="0" err="1" smtClean="0"/>
                <a:t>tua</a:t>
              </a:r>
              <a:r>
                <a:rPr lang="en-GB" dirty="0" smtClean="0"/>
                <a:t> </a:t>
              </a:r>
              <a:r>
                <a:rPr lang="en-GB" dirty="0" err="1" smtClean="0"/>
                <a:t>classe</a:t>
              </a:r>
              <a:r>
                <a:rPr lang="en-GB" dirty="0" smtClean="0"/>
                <a:t>, </a:t>
              </a:r>
              <a:r>
                <a:rPr lang="en-GB" dirty="0" err="1" smtClean="0"/>
                <a:t>dei</a:t>
              </a:r>
              <a:r>
                <a:rPr lang="en-GB" dirty="0" smtClean="0"/>
                <a:t> </a:t>
              </a:r>
              <a:r>
                <a:rPr lang="en-GB" dirty="0" err="1" smtClean="0"/>
                <a:t>tuoi</a:t>
              </a:r>
              <a:r>
                <a:rPr lang="en-GB" dirty="0" smtClean="0"/>
                <a:t> hobby e </a:t>
              </a:r>
              <a:r>
                <a:rPr lang="en-GB" dirty="0" err="1" smtClean="0"/>
                <a:t>interessi</a:t>
              </a:r>
              <a:endParaRPr lang="en-GB" dirty="0"/>
            </a:p>
          </p:txBody>
        </p:sp>
        <p:cxnSp>
          <p:nvCxnSpPr>
            <p:cNvPr id="24" name="Straight Arrow Connector 23"/>
            <p:cNvCxnSpPr>
              <a:stCxn id="23" idx="1"/>
            </p:cNvCxnSpPr>
            <p:nvPr/>
          </p:nvCxnSpPr>
          <p:spPr>
            <a:xfrm flipH="1" flipV="1">
              <a:off x="3995936" y="4797155"/>
              <a:ext cx="1152128" cy="74969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val 24"/>
            <p:cNvSpPr/>
            <p:nvPr/>
          </p:nvSpPr>
          <p:spPr>
            <a:xfrm>
              <a:off x="539552" y="4221088"/>
              <a:ext cx="3744416" cy="79208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noFill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reen shot 2012-09-04 at 10.13.31.png"/>
          <p:cNvPicPr>
            <a:picLocks noChangeAspect="1"/>
          </p:cNvPicPr>
          <p:nvPr/>
        </p:nvPicPr>
        <p:blipFill>
          <a:blip r:embed="rId3" cstate="print"/>
          <a:srcRect l="3283" t="56835" r="2085" b="31079"/>
          <a:stretch>
            <a:fillRect/>
          </a:stretch>
        </p:blipFill>
        <p:spPr>
          <a:xfrm>
            <a:off x="467544" y="2996952"/>
            <a:ext cx="8401435" cy="1224136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11560" y="1556793"/>
            <a:ext cx="4464496" cy="1656183"/>
            <a:chOff x="611560" y="1556793"/>
            <a:chExt cx="4464496" cy="1656183"/>
          </a:xfrm>
        </p:grpSpPr>
        <p:sp>
          <p:nvSpPr>
            <p:cNvPr id="3" name="TextBox 2"/>
            <p:cNvSpPr txBox="1"/>
            <p:nvPr/>
          </p:nvSpPr>
          <p:spPr>
            <a:xfrm>
              <a:off x="2699792" y="1556793"/>
              <a:ext cx="2376264" cy="92333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 err="1" smtClean="0"/>
                <a:t>Puoi</a:t>
              </a:r>
              <a:r>
                <a:rPr lang="en-GB" dirty="0" smtClean="0"/>
                <a:t> </a:t>
              </a:r>
              <a:r>
                <a:rPr lang="en-GB" dirty="0" err="1" smtClean="0"/>
                <a:t>cambiare</a:t>
              </a:r>
              <a:r>
                <a:rPr lang="en-GB" dirty="0" smtClean="0"/>
                <a:t> la password </a:t>
              </a:r>
              <a:r>
                <a:rPr lang="en-GB" dirty="0" err="1" smtClean="0"/>
                <a:t>cliccando</a:t>
              </a:r>
              <a:r>
                <a:rPr lang="en-GB" dirty="0" smtClean="0"/>
                <a:t> </a:t>
              </a:r>
              <a:r>
                <a:rPr lang="en-GB" dirty="0" err="1" smtClean="0"/>
                <a:t>sul</a:t>
              </a:r>
              <a:r>
                <a:rPr lang="en-GB" dirty="0" smtClean="0"/>
                <a:t> </a:t>
              </a:r>
              <a:r>
                <a:rPr lang="en-GB" dirty="0" err="1" smtClean="0"/>
                <a:t>tasto</a:t>
              </a:r>
              <a:r>
                <a:rPr lang="en-GB" dirty="0" smtClean="0"/>
                <a:t> </a:t>
              </a:r>
              <a:r>
                <a:rPr lang="en-GB" b="1" dirty="0" err="1" smtClean="0"/>
                <a:t>Modifica</a:t>
              </a:r>
              <a:endParaRPr lang="en-GB" dirty="0"/>
            </a:p>
          </p:txBody>
        </p:sp>
        <p:cxnSp>
          <p:nvCxnSpPr>
            <p:cNvPr id="4" name="Straight Arrow Connector 3"/>
            <p:cNvCxnSpPr/>
            <p:nvPr/>
          </p:nvCxnSpPr>
          <p:spPr>
            <a:xfrm flipH="1">
              <a:off x="1619672" y="2420888"/>
              <a:ext cx="1080120" cy="57606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/>
            <p:cNvSpPr/>
            <p:nvPr/>
          </p:nvSpPr>
          <p:spPr>
            <a:xfrm>
              <a:off x="611560" y="2996952"/>
              <a:ext cx="1440160" cy="21602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noFill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683568" y="476672"/>
            <a:ext cx="979179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Step 3</a:t>
            </a:r>
            <a:endParaRPr lang="en-GB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763688" y="476672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/>
              <a:t>Aggiorna</a:t>
            </a:r>
            <a:r>
              <a:rPr lang="en-GB" sz="2400" dirty="0" smtClean="0"/>
              <a:t> </a:t>
            </a:r>
            <a:r>
              <a:rPr lang="en-GB" sz="2400" dirty="0" err="1" smtClean="0"/>
              <a:t>il</a:t>
            </a:r>
            <a:r>
              <a:rPr lang="en-GB" sz="2400" dirty="0" smtClean="0"/>
              <a:t> </a:t>
            </a:r>
            <a:r>
              <a:rPr lang="en-GB" sz="2400" dirty="0" err="1" smtClean="0"/>
              <a:t>profilo</a:t>
            </a:r>
            <a:endParaRPr lang="en-GB" sz="2400" dirty="0"/>
          </a:p>
        </p:txBody>
      </p:sp>
      <p:grpSp>
        <p:nvGrpSpPr>
          <p:cNvPr id="17" name="Group 16"/>
          <p:cNvGrpSpPr/>
          <p:nvPr/>
        </p:nvGrpSpPr>
        <p:grpSpPr>
          <a:xfrm>
            <a:off x="539552" y="3645024"/>
            <a:ext cx="2088232" cy="2568481"/>
            <a:chOff x="539552" y="3645024"/>
            <a:chExt cx="2088232" cy="2568481"/>
          </a:xfrm>
        </p:grpSpPr>
        <p:sp>
          <p:nvSpPr>
            <p:cNvPr id="39" name="TextBox 38"/>
            <p:cNvSpPr txBox="1"/>
            <p:nvPr/>
          </p:nvSpPr>
          <p:spPr>
            <a:xfrm>
              <a:off x="539552" y="5013176"/>
              <a:ext cx="2088232" cy="120032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Non </a:t>
              </a:r>
              <a:r>
                <a:rPr lang="en-GB" dirty="0" err="1" smtClean="0"/>
                <a:t>dimenticare</a:t>
              </a:r>
              <a:r>
                <a:rPr lang="en-GB" dirty="0" smtClean="0"/>
                <a:t> di </a:t>
              </a:r>
              <a:r>
                <a:rPr lang="en-GB" dirty="0" err="1" smtClean="0"/>
                <a:t>cliccare</a:t>
              </a:r>
              <a:r>
                <a:rPr lang="en-GB" dirty="0" smtClean="0"/>
                <a:t> </a:t>
              </a:r>
              <a:r>
                <a:rPr lang="en-GB" dirty="0" err="1" smtClean="0"/>
                <a:t>su</a:t>
              </a:r>
              <a:r>
                <a:rPr lang="en-GB" dirty="0" smtClean="0"/>
                <a:t> </a:t>
              </a:r>
              <a:r>
                <a:rPr lang="en-GB" b="1" dirty="0" err="1" smtClean="0"/>
                <a:t>Invia</a:t>
              </a:r>
              <a:r>
                <a:rPr lang="en-GB" b="1" dirty="0" smtClean="0"/>
                <a:t> </a:t>
              </a:r>
              <a:r>
                <a:rPr lang="en-GB" dirty="0" smtClean="0"/>
                <a:t>per </a:t>
              </a:r>
              <a:r>
                <a:rPr lang="en-GB" dirty="0" err="1" smtClean="0"/>
                <a:t>rendere</a:t>
              </a:r>
              <a:r>
                <a:rPr lang="en-GB" dirty="0" smtClean="0"/>
                <a:t> </a:t>
              </a:r>
              <a:r>
                <a:rPr lang="en-GB" dirty="0" err="1" smtClean="0"/>
                <a:t>effettivi</a:t>
              </a:r>
              <a:r>
                <a:rPr lang="en-GB" dirty="0" smtClean="0"/>
                <a:t> I </a:t>
              </a:r>
              <a:r>
                <a:rPr lang="en-GB" dirty="0" err="1" smtClean="0"/>
                <a:t>cambiamenti</a:t>
              </a:r>
              <a:endParaRPr lang="en-GB" dirty="0"/>
            </a:p>
          </p:txBody>
        </p:sp>
        <p:cxnSp>
          <p:nvCxnSpPr>
            <p:cNvPr id="40" name="Straight Arrow Connector 39"/>
            <p:cNvCxnSpPr>
              <a:endCxn id="41" idx="4"/>
            </p:cNvCxnSpPr>
            <p:nvPr/>
          </p:nvCxnSpPr>
          <p:spPr>
            <a:xfrm flipH="1" flipV="1">
              <a:off x="899592" y="4005064"/>
              <a:ext cx="288032" cy="100811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Oval 40"/>
            <p:cNvSpPr/>
            <p:nvPr/>
          </p:nvSpPr>
          <p:spPr>
            <a:xfrm>
              <a:off x="611560" y="3645024"/>
              <a:ext cx="576064" cy="36004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noFill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reen shot 2012-09-04 at 10.13.31.png"/>
          <p:cNvPicPr>
            <a:picLocks noChangeAspect="1"/>
          </p:cNvPicPr>
          <p:nvPr/>
        </p:nvPicPr>
        <p:blipFill>
          <a:blip r:embed="rId3" cstate="print"/>
          <a:srcRect l="3283" t="68058" r="2085"/>
          <a:stretch>
            <a:fillRect/>
          </a:stretch>
        </p:blipFill>
        <p:spPr>
          <a:xfrm>
            <a:off x="467544" y="2636912"/>
            <a:ext cx="6918829" cy="26642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3568" y="476672"/>
            <a:ext cx="979179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Step 3</a:t>
            </a:r>
            <a:endParaRPr lang="en-GB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763688" y="476672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/>
              <a:t>Aggiorna</a:t>
            </a:r>
            <a:r>
              <a:rPr lang="en-GB" sz="2400" dirty="0" smtClean="0"/>
              <a:t> </a:t>
            </a:r>
            <a:r>
              <a:rPr lang="en-GB" sz="2400" dirty="0" err="1" smtClean="0"/>
              <a:t>il</a:t>
            </a:r>
            <a:r>
              <a:rPr lang="en-GB" sz="2400" dirty="0" smtClean="0"/>
              <a:t> </a:t>
            </a:r>
            <a:r>
              <a:rPr lang="en-GB" sz="2400" dirty="0" err="1" smtClean="0"/>
              <a:t>profilo</a:t>
            </a:r>
            <a:endParaRPr lang="en-GB" sz="24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395536" y="1052736"/>
            <a:ext cx="8352928" cy="2952328"/>
            <a:chOff x="395536" y="1052736"/>
            <a:chExt cx="8352928" cy="2952328"/>
          </a:xfrm>
        </p:grpSpPr>
        <p:sp>
          <p:nvSpPr>
            <p:cNvPr id="23" name="TextBox 22"/>
            <p:cNvSpPr txBox="1"/>
            <p:nvPr/>
          </p:nvSpPr>
          <p:spPr>
            <a:xfrm>
              <a:off x="4788024" y="1052736"/>
              <a:ext cx="3960440" cy="147732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 err="1" smtClean="0"/>
                <a:t>Puoi</a:t>
              </a:r>
              <a:r>
                <a:rPr lang="en-GB" dirty="0" smtClean="0"/>
                <a:t> </a:t>
              </a:r>
              <a:r>
                <a:rPr lang="en-GB" dirty="0" err="1" smtClean="0"/>
                <a:t>usare</a:t>
              </a:r>
              <a:r>
                <a:rPr lang="en-GB" dirty="0" smtClean="0"/>
                <a:t> la </a:t>
              </a:r>
              <a:r>
                <a:rPr lang="en-GB" b="1" dirty="0" err="1" smtClean="0"/>
                <a:t>Bacheca</a:t>
              </a:r>
              <a:r>
                <a:rPr lang="en-GB" b="1" dirty="0" smtClean="0"/>
                <a:t> </a:t>
              </a:r>
              <a:r>
                <a:rPr lang="en-GB" dirty="0" smtClean="0"/>
                <a:t>del </a:t>
              </a:r>
              <a:r>
                <a:rPr lang="en-GB" dirty="0" err="1" smtClean="0"/>
                <a:t>tuo</a:t>
              </a:r>
              <a:r>
                <a:rPr lang="en-GB" dirty="0" smtClean="0"/>
                <a:t> </a:t>
              </a:r>
              <a:r>
                <a:rPr lang="en-GB" dirty="0" err="1" smtClean="0"/>
                <a:t>profilo</a:t>
              </a:r>
              <a:r>
                <a:rPr lang="en-GB" dirty="0" smtClean="0"/>
                <a:t> come mezzo di </a:t>
              </a:r>
              <a:r>
                <a:rPr lang="en-GB" dirty="0" err="1" smtClean="0"/>
                <a:t>comunicazione</a:t>
              </a:r>
              <a:r>
                <a:rPr lang="en-GB" dirty="0" smtClean="0"/>
                <a:t>, per </a:t>
              </a:r>
              <a:r>
                <a:rPr lang="en-GB" dirty="0" err="1" smtClean="0"/>
                <a:t>tenere</a:t>
              </a:r>
              <a:r>
                <a:rPr lang="en-GB" dirty="0" smtClean="0"/>
                <a:t> </a:t>
              </a:r>
              <a:r>
                <a:rPr lang="en-GB" dirty="0" err="1" smtClean="0"/>
                <a:t>aggiornate</a:t>
              </a:r>
              <a:r>
                <a:rPr lang="en-GB" dirty="0" smtClean="0"/>
                <a:t> le </a:t>
              </a:r>
              <a:r>
                <a:rPr lang="en-GB" dirty="0" err="1" smtClean="0"/>
                <a:t>persone</a:t>
              </a:r>
              <a:r>
                <a:rPr lang="en-GB" dirty="0" smtClean="0"/>
                <a:t> </a:t>
              </a:r>
              <a:r>
                <a:rPr lang="en-GB" dirty="0" err="1" smtClean="0"/>
                <a:t>sulle</a:t>
              </a:r>
              <a:r>
                <a:rPr lang="en-GB" dirty="0" smtClean="0"/>
                <a:t> </a:t>
              </a:r>
              <a:r>
                <a:rPr lang="en-GB" dirty="0" err="1" smtClean="0"/>
                <a:t>tue</a:t>
              </a:r>
              <a:r>
                <a:rPr lang="en-GB" dirty="0" smtClean="0"/>
                <a:t> </a:t>
              </a:r>
              <a:r>
                <a:rPr lang="en-GB" dirty="0" err="1" smtClean="0"/>
                <a:t>ultima</a:t>
              </a:r>
              <a:r>
                <a:rPr lang="en-GB" dirty="0" smtClean="0"/>
                <a:t> </a:t>
              </a:r>
              <a:r>
                <a:rPr lang="en-GB" dirty="0" err="1" smtClean="0"/>
                <a:t>attività</a:t>
              </a:r>
              <a:r>
                <a:rPr lang="en-GB" dirty="0" smtClean="0"/>
                <a:t>. </a:t>
              </a:r>
              <a:r>
                <a:rPr lang="en-GB" dirty="0" err="1" smtClean="0"/>
                <a:t>Puoi</a:t>
              </a:r>
              <a:r>
                <a:rPr lang="en-GB" dirty="0" smtClean="0"/>
                <a:t> </a:t>
              </a:r>
              <a:r>
                <a:rPr lang="en-GB" dirty="0" err="1" smtClean="0"/>
                <a:t>anche</a:t>
              </a:r>
              <a:r>
                <a:rPr lang="en-GB" dirty="0" smtClean="0"/>
                <a:t> </a:t>
              </a:r>
              <a:r>
                <a:rPr lang="en-GB" dirty="0" err="1" smtClean="0"/>
                <a:t>postare</a:t>
              </a:r>
              <a:r>
                <a:rPr lang="en-GB" dirty="0" smtClean="0"/>
                <a:t> </a:t>
              </a:r>
              <a:r>
                <a:rPr lang="en-GB" dirty="0" err="1" smtClean="0"/>
                <a:t>messaggi</a:t>
              </a:r>
              <a:r>
                <a:rPr lang="en-GB" dirty="0" smtClean="0"/>
                <a:t> </a:t>
              </a:r>
              <a:r>
                <a:rPr lang="en-GB" dirty="0" err="1" smtClean="0"/>
                <a:t>sulle</a:t>
              </a:r>
              <a:r>
                <a:rPr lang="en-GB" dirty="0" smtClean="0"/>
                <a:t> </a:t>
              </a:r>
              <a:r>
                <a:rPr lang="en-GB" dirty="0" err="1" smtClean="0"/>
                <a:t>bacheche</a:t>
              </a:r>
              <a:r>
                <a:rPr lang="en-GB" dirty="0" smtClean="0"/>
                <a:t> di </a:t>
              </a:r>
              <a:r>
                <a:rPr lang="en-GB" dirty="0" err="1" smtClean="0"/>
                <a:t>altri</a:t>
              </a:r>
              <a:r>
                <a:rPr lang="en-GB" dirty="0" smtClean="0"/>
                <a:t> </a:t>
              </a:r>
              <a:r>
                <a:rPr lang="en-GB" dirty="0" err="1" smtClean="0"/>
                <a:t>utenti</a:t>
              </a:r>
              <a:r>
                <a:rPr lang="en-GB" dirty="0" smtClean="0"/>
                <a:t>.</a:t>
              </a:r>
              <a:endParaRPr lang="en-GB" dirty="0"/>
            </a:p>
          </p:txBody>
        </p:sp>
        <p:cxnSp>
          <p:nvCxnSpPr>
            <p:cNvPr id="24" name="Straight Arrow Connector 23"/>
            <p:cNvCxnSpPr>
              <a:endCxn id="25" idx="7"/>
            </p:cNvCxnSpPr>
            <p:nvPr/>
          </p:nvCxnSpPr>
          <p:spPr>
            <a:xfrm flipH="1">
              <a:off x="3960371" y="2492896"/>
              <a:ext cx="827653" cy="6516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val 24"/>
            <p:cNvSpPr/>
            <p:nvPr/>
          </p:nvSpPr>
          <p:spPr>
            <a:xfrm>
              <a:off x="395536" y="2996952"/>
              <a:ext cx="4176464" cy="100811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noFill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67544" y="4102432"/>
            <a:ext cx="4392488" cy="2543121"/>
            <a:chOff x="467544" y="4102432"/>
            <a:chExt cx="4392488" cy="2543121"/>
          </a:xfrm>
        </p:grpSpPr>
        <p:sp>
          <p:nvSpPr>
            <p:cNvPr id="18" name="TextBox 17"/>
            <p:cNvSpPr txBox="1"/>
            <p:nvPr/>
          </p:nvSpPr>
          <p:spPr>
            <a:xfrm>
              <a:off x="2699792" y="5445224"/>
              <a:ext cx="2160240" cy="120032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 err="1" smtClean="0"/>
                <a:t>Clicca</a:t>
              </a:r>
              <a:r>
                <a:rPr lang="en-GB" dirty="0" smtClean="0"/>
                <a:t> </a:t>
              </a:r>
              <a:r>
                <a:rPr lang="en-GB" dirty="0" err="1" smtClean="0"/>
                <a:t>sul</a:t>
              </a:r>
              <a:r>
                <a:rPr lang="en-GB" dirty="0" smtClean="0"/>
                <a:t> </a:t>
              </a:r>
              <a:r>
                <a:rPr lang="en-GB" dirty="0" err="1" smtClean="0"/>
                <a:t>tasto</a:t>
              </a:r>
              <a:r>
                <a:rPr lang="en-GB" dirty="0" smtClean="0"/>
                <a:t> </a:t>
              </a:r>
              <a:r>
                <a:rPr lang="en-GB" b="1" dirty="0" smtClean="0"/>
                <a:t>Post </a:t>
              </a:r>
              <a:r>
                <a:rPr lang="en-GB" dirty="0" smtClean="0"/>
                <a:t>per </a:t>
              </a:r>
              <a:r>
                <a:rPr lang="en-GB" dirty="0" err="1" smtClean="0"/>
                <a:t>postare</a:t>
              </a:r>
              <a:r>
                <a:rPr lang="en-GB" dirty="0" smtClean="0"/>
                <a:t> un </a:t>
              </a:r>
              <a:r>
                <a:rPr lang="en-GB" dirty="0" err="1" smtClean="0"/>
                <a:t>messaggio</a:t>
              </a:r>
              <a:r>
                <a:rPr lang="en-GB" dirty="0" smtClean="0"/>
                <a:t> </a:t>
              </a:r>
              <a:r>
                <a:rPr lang="en-GB" dirty="0" err="1" smtClean="0"/>
                <a:t>sulla</a:t>
              </a:r>
              <a:r>
                <a:rPr lang="en-GB" dirty="0" smtClean="0"/>
                <a:t> </a:t>
              </a:r>
              <a:r>
                <a:rPr lang="en-GB" dirty="0" err="1" smtClean="0"/>
                <a:t>tua</a:t>
              </a:r>
              <a:r>
                <a:rPr lang="en-GB" dirty="0" smtClean="0"/>
                <a:t> </a:t>
              </a:r>
              <a:r>
                <a:rPr lang="en-GB" dirty="0" err="1" smtClean="0"/>
                <a:t>bacheca</a:t>
              </a:r>
              <a:endParaRPr lang="en-GB" dirty="0"/>
            </a:p>
          </p:txBody>
        </p:sp>
        <p:cxnSp>
          <p:nvCxnSpPr>
            <p:cNvPr id="19" name="Straight Arrow Connector 18"/>
            <p:cNvCxnSpPr>
              <a:stCxn id="18" idx="1"/>
              <a:endCxn id="20" idx="5"/>
            </p:cNvCxnSpPr>
            <p:nvPr/>
          </p:nvCxnSpPr>
          <p:spPr>
            <a:xfrm flipH="1" flipV="1">
              <a:off x="964962" y="4511024"/>
              <a:ext cx="1734830" cy="153436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19"/>
            <p:cNvSpPr/>
            <p:nvPr/>
          </p:nvSpPr>
          <p:spPr>
            <a:xfrm>
              <a:off x="467544" y="4102432"/>
              <a:ext cx="582762" cy="47869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noFill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683568" y="476672"/>
            <a:ext cx="7272808" cy="5830907"/>
            <a:chOff x="683568" y="476672"/>
            <a:chExt cx="7272808" cy="5830907"/>
          </a:xfrm>
        </p:grpSpPr>
        <p:pic>
          <p:nvPicPr>
            <p:cNvPr id="14" name="Picture 13" descr="Screen shot 4 Sep 2.png"/>
            <p:cNvPicPr>
              <a:picLocks noChangeAspect="1"/>
            </p:cNvPicPr>
            <p:nvPr/>
          </p:nvPicPr>
          <p:blipFill>
            <a:blip r:embed="rId3" cstate="print"/>
            <a:srcRect l="12988" t="27852" r="13775" b="11856"/>
            <a:stretch>
              <a:fillRect/>
            </a:stretch>
          </p:blipFill>
          <p:spPr>
            <a:xfrm>
              <a:off x="1259632" y="1844824"/>
              <a:ext cx="6696744" cy="3528392"/>
            </a:xfrm>
            <a:prstGeom prst="rect">
              <a:avLst/>
            </a:prstGeom>
          </p:spPr>
        </p:pic>
        <p:grpSp>
          <p:nvGrpSpPr>
            <p:cNvPr id="17" name="Group 16"/>
            <p:cNvGrpSpPr/>
            <p:nvPr/>
          </p:nvGrpSpPr>
          <p:grpSpPr>
            <a:xfrm>
              <a:off x="683568" y="476672"/>
              <a:ext cx="5688632" cy="5830907"/>
              <a:chOff x="683568" y="476672"/>
              <a:chExt cx="5688632" cy="5830907"/>
            </a:xfrm>
          </p:grpSpPr>
          <p:grpSp>
            <p:nvGrpSpPr>
              <p:cNvPr id="15" name="Group 14"/>
              <p:cNvGrpSpPr/>
              <p:nvPr/>
            </p:nvGrpSpPr>
            <p:grpSpPr>
              <a:xfrm>
                <a:off x="683568" y="476672"/>
                <a:ext cx="4320480" cy="461665"/>
                <a:chOff x="683568" y="476672"/>
                <a:chExt cx="4320480" cy="461665"/>
              </a:xfrm>
            </p:grpSpPr>
            <p:sp>
              <p:nvSpPr>
                <p:cNvPr id="9" name="TextBox 8"/>
                <p:cNvSpPr txBox="1"/>
                <p:nvPr/>
              </p:nvSpPr>
              <p:spPr>
                <a:xfrm>
                  <a:off x="683568" y="476672"/>
                  <a:ext cx="979179" cy="461665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GB" sz="2400" b="1" dirty="0" smtClean="0"/>
                    <a:t>Step 4</a:t>
                  </a:r>
                  <a:endParaRPr lang="en-GB" sz="2400" b="1" dirty="0"/>
                </a:p>
              </p:txBody>
            </p:sp>
            <p:sp>
              <p:nvSpPr>
                <p:cNvPr id="10" name="TextBox 9"/>
                <p:cNvSpPr txBox="1"/>
                <p:nvPr/>
              </p:nvSpPr>
              <p:spPr>
                <a:xfrm>
                  <a:off x="1763688" y="476672"/>
                  <a:ext cx="324036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400" dirty="0" err="1" smtClean="0"/>
                    <a:t>Crea</a:t>
                  </a:r>
                  <a:r>
                    <a:rPr lang="en-GB" sz="2400" dirty="0" smtClean="0"/>
                    <a:t> </a:t>
                  </a:r>
                  <a:r>
                    <a:rPr lang="en-GB" sz="2400" dirty="0" err="1" smtClean="0"/>
                    <a:t>attività</a:t>
                  </a:r>
                  <a:r>
                    <a:rPr lang="en-GB" sz="2400" dirty="0" smtClean="0"/>
                    <a:t> </a:t>
                  </a:r>
                  <a:r>
                    <a:rPr lang="en-GB" sz="2400" dirty="0" err="1" smtClean="0"/>
                    <a:t>dei</a:t>
                  </a:r>
                  <a:r>
                    <a:rPr lang="en-GB" sz="2400" dirty="0" smtClean="0"/>
                    <a:t> </a:t>
                  </a:r>
                  <a:r>
                    <a:rPr lang="en-GB" sz="2400" dirty="0" err="1" smtClean="0"/>
                    <a:t>progetti</a:t>
                  </a:r>
                  <a:endParaRPr lang="en-GB" sz="2400" dirty="0"/>
                </a:p>
              </p:txBody>
            </p:sp>
          </p:grpSp>
          <p:sp>
            <p:nvSpPr>
              <p:cNvPr id="11" name="TextBox 10"/>
              <p:cNvSpPr txBox="1"/>
              <p:nvPr/>
            </p:nvSpPr>
            <p:spPr>
              <a:xfrm>
                <a:off x="3419872" y="5661248"/>
                <a:ext cx="2952328" cy="64633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 err="1" smtClean="0"/>
                  <a:t>Clicca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sul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tasto</a:t>
                </a:r>
                <a:r>
                  <a:rPr lang="en-GB" dirty="0" smtClean="0"/>
                  <a:t> </a:t>
                </a:r>
                <a:r>
                  <a:rPr lang="en-GB" b="1" dirty="0" err="1" smtClean="0"/>
                  <a:t>Vai</a:t>
                </a:r>
                <a:r>
                  <a:rPr lang="en-GB" b="1" dirty="0" smtClean="0"/>
                  <a:t> </a:t>
                </a:r>
                <a:r>
                  <a:rPr lang="en-GB" dirty="0" smtClean="0"/>
                  <a:t>per </a:t>
                </a:r>
                <a:r>
                  <a:rPr lang="en-GB" b="1" dirty="0" err="1" smtClean="0"/>
                  <a:t>Creare</a:t>
                </a:r>
                <a:r>
                  <a:rPr lang="en-GB" b="1" dirty="0" smtClean="0"/>
                  <a:t> “</a:t>
                </a:r>
                <a:r>
                  <a:rPr lang="en-GB" b="1" dirty="0" err="1" smtClean="0"/>
                  <a:t>Attività</a:t>
                </a:r>
                <a:r>
                  <a:rPr lang="en-GB" b="1" dirty="0" smtClean="0"/>
                  <a:t> </a:t>
                </a:r>
                <a:r>
                  <a:rPr lang="en-GB" b="1" dirty="0" err="1" smtClean="0"/>
                  <a:t>dei</a:t>
                </a:r>
                <a:r>
                  <a:rPr lang="en-GB" b="1" dirty="0" smtClean="0"/>
                  <a:t> </a:t>
                </a:r>
                <a:r>
                  <a:rPr lang="en-GB" b="1" dirty="0" err="1" smtClean="0"/>
                  <a:t>progetti</a:t>
                </a:r>
                <a:r>
                  <a:rPr lang="en-GB" b="1" dirty="0" smtClean="0"/>
                  <a:t>”</a:t>
                </a:r>
                <a:endParaRPr lang="en-GB" b="1" dirty="0"/>
              </a:p>
            </p:txBody>
          </p:sp>
          <p:cxnSp>
            <p:nvCxnSpPr>
              <p:cNvPr id="12" name="Straight Arrow Connector 11"/>
              <p:cNvCxnSpPr>
                <a:stCxn id="11" idx="0"/>
                <a:endCxn id="13" idx="4"/>
              </p:cNvCxnSpPr>
              <p:nvPr/>
            </p:nvCxnSpPr>
            <p:spPr>
              <a:xfrm flipH="1" flipV="1">
                <a:off x="4499992" y="4941168"/>
                <a:ext cx="396044" cy="72008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Oval 12"/>
              <p:cNvSpPr/>
              <p:nvPr/>
            </p:nvSpPr>
            <p:spPr>
              <a:xfrm>
                <a:off x="4211960" y="4365104"/>
                <a:ext cx="576064" cy="57606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noFill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683568" y="476672"/>
            <a:ext cx="8064895" cy="5801876"/>
            <a:chOff x="683568" y="476672"/>
            <a:chExt cx="8064895" cy="5801876"/>
          </a:xfrm>
        </p:grpSpPr>
        <p:grpSp>
          <p:nvGrpSpPr>
            <p:cNvPr id="2" name="Group 15"/>
            <p:cNvGrpSpPr/>
            <p:nvPr/>
          </p:nvGrpSpPr>
          <p:grpSpPr>
            <a:xfrm>
              <a:off x="683568" y="476672"/>
              <a:ext cx="7992888" cy="5671223"/>
              <a:chOff x="683568" y="476672"/>
              <a:chExt cx="7992888" cy="5671223"/>
            </a:xfrm>
          </p:grpSpPr>
          <p:pic>
            <p:nvPicPr>
              <p:cNvPr id="7" name="Picture 6" descr="TS_project_activities_manage_pages_new_activity.png"/>
              <p:cNvPicPr>
                <a:picLocks noChangeAspect="1"/>
              </p:cNvPicPr>
              <p:nvPr/>
            </p:nvPicPr>
            <p:blipFill>
              <a:blip r:embed="rId3" cstate="print"/>
              <a:srcRect l="13775" t="4804" r="14563" b="8033"/>
              <a:stretch>
                <a:fillRect/>
              </a:stretch>
            </p:blipFill>
            <p:spPr>
              <a:xfrm>
                <a:off x="683568" y="1340768"/>
                <a:ext cx="5400600" cy="4807127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683568" y="476672"/>
                <a:ext cx="979179" cy="46166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 smtClean="0"/>
                  <a:t>Step 4</a:t>
                </a:r>
                <a:endParaRPr lang="en-GB" sz="2400" b="1" dirty="0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763688" y="476672"/>
                <a:ext cx="37444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 err="1"/>
                  <a:t>Crea</a:t>
                </a:r>
                <a:r>
                  <a:rPr lang="en-GB" sz="2400" dirty="0"/>
                  <a:t> </a:t>
                </a:r>
                <a:r>
                  <a:rPr lang="en-GB" sz="2400" dirty="0" err="1"/>
                  <a:t>attività</a:t>
                </a:r>
                <a:r>
                  <a:rPr lang="en-GB" sz="2400" dirty="0"/>
                  <a:t> </a:t>
                </a:r>
                <a:r>
                  <a:rPr lang="en-GB" sz="2400" dirty="0" err="1"/>
                  <a:t>dei</a:t>
                </a:r>
                <a:r>
                  <a:rPr lang="en-GB" sz="2400" dirty="0"/>
                  <a:t> </a:t>
                </a:r>
                <a:r>
                  <a:rPr lang="en-GB" sz="2400" dirty="0" err="1"/>
                  <a:t>progetti</a:t>
                </a:r>
                <a:endParaRPr lang="en-GB" sz="2400" dirty="0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1115616" y="1628800"/>
                <a:ext cx="1152128" cy="288032"/>
              </a:xfrm>
              <a:prstGeom prst="rect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228184" y="476672"/>
                <a:ext cx="2448272" cy="147732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tx2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i="1" dirty="0" err="1" smtClean="0">
                    <a:solidFill>
                      <a:schemeClr val="tx2"/>
                    </a:solidFill>
                  </a:rPr>
                  <a:t>Suggerimento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: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questo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è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l’aspetto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della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pagina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b="1" i="1" dirty="0" err="1" smtClean="0">
                    <a:solidFill>
                      <a:schemeClr val="tx2"/>
                    </a:solidFill>
                  </a:rPr>
                  <a:t>Crea</a:t>
                </a:r>
                <a:r>
                  <a:rPr lang="en-GB" b="1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b="1" i="1" dirty="0" err="1" smtClean="0">
                    <a:solidFill>
                      <a:schemeClr val="tx2"/>
                    </a:solidFill>
                  </a:rPr>
                  <a:t>Attività</a:t>
                </a:r>
                <a:r>
                  <a:rPr lang="en-GB" b="1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b="1" i="1" dirty="0" err="1" smtClean="0">
                    <a:solidFill>
                      <a:schemeClr val="tx2"/>
                    </a:solidFill>
                  </a:rPr>
                  <a:t>dei</a:t>
                </a:r>
                <a:r>
                  <a:rPr lang="en-GB" b="1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b="1" i="1" dirty="0" err="1" smtClean="0">
                    <a:solidFill>
                      <a:schemeClr val="tx2"/>
                    </a:solidFill>
                  </a:rPr>
                  <a:t>progetti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. Il tab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è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evidenziato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.  </a:t>
                </a:r>
                <a:endParaRPr lang="en-GB" i="1" dirty="0">
                  <a:solidFill>
                    <a:schemeClr val="tx2"/>
                  </a:solidFill>
                </a:endParaRPr>
              </a:p>
            </p:txBody>
          </p:sp>
          <p:cxnSp>
            <p:nvCxnSpPr>
              <p:cNvPr id="13" name="Straight Arrow Connector 12"/>
              <p:cNvCxnSpPr/>
              <p:nvPr/>
            </p:nvCxnSpPr>
            <p:spPr>
              <a:xfrm flipH="1">
                <a:off x="2195736" y="1052736"/>
                <a:ext cx="4032448" cy="576064"/>
              </a:xfrm>
              <a:prstGeom prst="straightConnector1">
                <a:avLst/>
              </a:prstGeom>
              <a:ln>
                <a:solidFill>
                  <a:schemeClr val="tx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Box 13"/>
            <p:cNvSpPr txBox="1"/>
            <p:nvPr/>
          </p:nvSpPr>
          <p:spPr>
            <a:xfrm>
              <a:off x="6228184" y="2492896"/>
              <a:ext cx="2520279" cy="3785652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1600" b="1" dirty="0" err="1" smtClean="0">
                  <a:solidFill>
                    <a:schemeClr val="accent3">
                      <a:lumMod val="75000"/>
                    </a:schemeClr>
                  </a:solidFill>
                </a:rPr>
                <a:t>Cosa</a:t>
              </a:r>
              <a:r>
                <a:rPr lang="en-GB" sz="1600" b="1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b="1" dirty="0" err="1" smtClean="0">
                  <a:solidFill>
                    <a:schemeClr val="accent3">
                      <a:lumMod val="75000"/>
                    </a:schemeClr>
                  </a:solidFill>
                </a:rPr>
                <a:t>sono</a:t>
              </a:r>
              <a:r>
                <a:rPr lang="en-GB" sz="1600" b="1" dirty="0" smtClean="0">
                  <a:solidFill>
                    <a:schemeClr val="accent3">
                      <a:lumMod val="75000"/>
                    </a:schemeClr>
                  </a:solidFill>
                </a:rPr>
                <a:t> le </a:t>
              </a:r>
              <a:r>
                <a:rPr lang="en-GB" sz="1600" b="1" dirty="0" err="1" smtClean="0">
                  <a:solidFill>
                    <a:schemeClr val="accent3">
                      <a:lumMod val="75000"/>
                    </a:schemeClr>
                  </a:solidFill>
                </a:rPr>
                <a:t>attività</a:t>
              </a:r>
              <a:r>
                <a:rPr lang="en-GB" sz="1600" b="1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b="1" dirty="0" err="1" smtClean="0">
                  <a:solidFill>
                    <a:schemeClr val="accent3">
                      <a:lumMod val="75000"/>
                    </a:schemeClr>
                  </a:solidFill>
                </a:rPr>
                <a:t>dei</a:t>
              </a:r>
              <a:r>
                <a:rPr lang="en-GB" sz="1600" b="1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b="1" dirty="0" err="1" smtClean="0">
                  <a:solidFill>
                    <a:schemeClr val="accent3">
                      <a:lumMod val="75000"/>
                    </a:schemeClr>
                  </a:solidFill>
                </a:rPr>
                <a:t>progetti</a:t>
              </a:r>
              <a:r>
                <a:rPr lang="en-GB" sz="1600" b="1" dirty="0" smtClean="0">
                  <a:solidFill>
                    <a:schemeClr val="accent3">
                      <a:lumMod val="75000"/>
                    </a:schemeClr>
                  </a:solidFill>
                </a:rPr>
                <a:t>?</a:t>
              </a:r>
            </a:p>
            <a:p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Il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vostro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progetto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può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essere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composto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di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diversi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tipi di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attività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. Per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esempio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,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potrebbe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comprendere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l’utilizzo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di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immagini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digitali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, un blog o la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scrittura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collaborativa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. Le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pagine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delle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attività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danno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accesso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agli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strumenti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di cui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avete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bisogno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per </a:t>
              </a:r>
              <a:r>
                <a:rPr lang="en-GB" sz="1600" b="1" dirty="0" err="1" smtClean="0">
                  <a:solidFill>
                    <a:schemeClr val="accent3">
                      <a:lumMod val="75000"/>
                    </a:schemeClr>
                  </a:solidFill>
                </a:rPr>
                <a:t>eseguire</a:t>
              </a:r>
              <a:r>
                <a:rPr lang="en-GB" sz="1600" b="1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il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progetto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e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costituiscono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uno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spazio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per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conservare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i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GB" sz="1600" dirty="0" err="1" smtClean="0">
                  <a:solidFill>
                    <a:schemeClr val="accent3">
                      <a:lumMod val="75000"/>
                    </a:schemeClr>
                  </a:solidFill>
                </a:rPr>
                <a:t>lavori</a:t>
              </a:r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</a:rPr>
                <a:t>.  </a:t>
              </a:r>
              <a:endParaRPr lang="en-GB" sz="16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TS_project_activities_manage_pages_new_activity2.png"/>
          <p:cNvPicPr>
            <a:picLocks noChangeAspect="1"/>
          </p:cNvPicPr>
          <p:nvPr/>
        </p:nvPicPr>
        <p:blipFill>
          <a:blip r:embed="rId3" cstate="print"/>
          <a:srcRect l="12988" t="10351" r="14563" b="8208"/>
          <a:stretch>
            <a:fillRect/>
          </a:stretch>
        </p:blipFill>
        <p:spPr>
          <a:xfrm>
            <a:off x="755576" y="1340768"/>
            <a:ext cx="4824536" cy="3985486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683568" y="980728"/>
            <a:ext cx="8136904" cy="1728192"/>
            <a:chOff x="683568" y="980728"/>
            <a:chExt cx="8136904" cy="1728192"/>
          </a:xfrm>
        </p:grpSpPr>
        <p:sp>
          <p:nvSpPr>
            <p:cNvPr id="3" name="TextBox 2"/>
            <p:cNvSpPr txBox="1"/>
            <p:nvPr/>
          </p:nvSpPr>
          <p:spPr>
            <a:xfrm>
              <a:off x="5796136" y="980728"/>
              <a:ext cx="3024336" cy="92333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Dai un </a:t>
              </a:r>
              <a:r>
                <a:rPr lang="en-GB" dirty="0" err="1" smtClean="0"/>
                <a:t>nome</a:t>
              </a:r>
              <a:r>
                <a:rPr lang="en-GB" dirty="0" smtClean="0"/>
                <a:t> </a:t>
              </a:r>
              <a:r>
                <a:rPr lang="en-GB" dirty="0" err="1" smtClean="0"/>
                <a:t>alla</a:t>
              </a:r>
              <a:r>
                <a:rPr lang="en-GB" dirty="0" smtClean="0"/>
                <a:t> </a:t>
              </a:r>
              <a:r>
                <a:rPr lang="en-GB" dirty="0" err="1" smtClean="0"/>
                <a:t>pagina</a:t>
              </a:r>
              <a:r>
                <a:rPr lang="en-GB" dirty="0" smtClean="0"/>
                <a:t> </a:t>
              </a:r>
              <a:r>
                <a:rPr lang="en-GB" dirty="0" err="1" smtClean="0"/>
                <a:t>delle</a:t>
              </a:r>
              <a:r>
                <a:rPr lang="en-GB" dirty="0" smtClean="0"/>
                <a:t> </a:t>
              </a:r>
              <a:r>
                <a:rPr lang="en-GB" dirty="0" err="1" smtClean="0"/>
                <a:t>attività</a:t>
              </a:r>
              <a:r>
                <a:rPr lang="en-GB" dirty="0" smtClean="0"/>
                <a:t>, per </a:t>
              </a:r>
              <a:r>
                <a:rPr lang="en-GB" dirty="0" err="1" smtClean="0"/>
                <a:t>es</a:t>
              </a:r>
              <a:r>
                <a:rPr lang="en-GB" dirty="0" smtClean="0"/>
                <a:t>. </a:t>
              </a:r>
              <a:r>
                <a:rPr lang="en-GB" i="1" dirty="0" err="1" smtClean="0"/>
                <a:t>Conosciamoci</a:t>
              </a:r>
              <a:r>
                <a:rPr lang="en-GB" i="1" dirty="0" smtClean="0"/>
                <a:t> </a:t>
              </a:r>
              <a:r>
                <a:rPr lang="en-GB" dirty="0" smtClean="0"/>
                <a:t>o </a:t>
              </a:r>
              <a:r>
                <a:rPr lang="en-GB" i="1" dirty="0" err="1" smtClean="0"/>
                <a:t>Foto</a:t>
              </a:r>
              <a:r>
                <a:rPr lang="en-GB" i="1" dirty="0" smtClean="0"/>
                <a:t> </a:t>
              </a:r>
              <a:r>
                <a:rPr lang="en-GB" i="1" dirty="0" err="1" smtClean="0"/>
                <a:t>della</a:t>
              </a:r>
              <a:r>
                <a:rPr lang="en-GB" i="1" dirty="0" smtClean="0"/>
                <a:t> nostra </a:t>
              </a:r>
              <a:r>
                <a:rPr lang="en-GB" i="1" dirty="0" err="1" smtClean="0"/>
                <a:t>città</a:t>
              </a:r>
              <a:endParaRPr lang="en-GB" dirty="0"/>
            </a:p>
          </p:txBody>
        </p:sp>
        <p:cxnSp>
          <p:nvCxnSpPr>
            <p:cNvPr id="4" name="Straight Arrow Connector 3"/>
            <p:cNvCxnSpPr>
              <a:endCxn id="8" idx="6"/>
            </p:cNvCxnSpPr>
            <p:nvPr/>
          </p:nvCxnSpPr>
          <p:spPr>
            <a:xfrm flipH="1">
              <a:off x="2843808" y="1844824"/>
              <a:ext cx="2952328" cy="43204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/>
            <p:cNvSpPr/>
            <p:nvPr/>
          </p:nvSpPr>
          <p:spPr>
            <a:xfrm>
              <a:off x="683568" y="1844824"/>
              <a:ext cx="2160240" cy="864096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noFill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83568" y="476672"/>
            <a:ext cx="979179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Step 4</a:t>
            </a:r>
            <a:endParaRPr lang="en-GB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763688" y="476672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/>
              <a:t>Crea</a:t>
            </a:r>
            <a:r>
              <a:rPr lang="en-GB" sz="2400" dirty="0" smtClean="0"/>
              <a:t> </a:t>
            </a:r>
            <a:r>
              <a:rPr lang="en-GB" sz="2400" dirty="0" err="1" smtClean="0"/>
              <a:t>attività</a:t>
            </a:r>
            <a:r>
              <a:rPr lang="en-GB" sz="2400" dirty="0" smtClean="0"/>
              <a:t> </a:t>
            </a:r>
            <a:r>
              <a:rPr lang="en-GB" sz="2400" dirty="0" err="1" smtClean="0"/>
              <a:t>dei</a:t>
            </a:r>
            <a:r>
              <a:rPr lang="en-GB" sz="2400" dirty="0" smtClean="0"/>
              <a:t> </a:t>
            </a:r>
            <a:r>
              <a:rPr lang="en-GB" sz="2400" dirty="0" err="1" smtClean="0"/>
              <a:t>progetti</a:t>
            </a:r>
            <a:endParaRPr lang="en-GB" sz="24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467544" y="2924944"/>
            <a:ext cx="8064896" cy="3238619"/>
            <a:chOff x="467544" y="2924944"/>
            <a:chExt cx="8064896" cy="3238619"/>
          </a:xfrm>
        </p:grpSpPr>
        <p:sp>
          <p:nvSpPr>
            <p:cNvPr id="19" name="TextBox 18"/>
            <p:cNvSpPr txBox="1"/>
            <p:nvPr/>
          </p:nvSpPr>
          <p:spPr>
            <a:xfrm>
              <a:off x="4932040" y="5517232"/>
              <a:ext cx="3600400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 err="1" smtClean="0"/>
                <a:t>Scegli</a:t>
              </a:r>
              <a:r>
                <a:rPr lang="en-GB" dirty="0" smtClean="0"/>
                <a:t> </a:t>
              </a:r>
              <a:r>
                <a:rPr lang="en-GB" dirty="0" err="1" smtClean="0"/>
                <a:t>il</a:t>
              </a:r>
              <a:r>
                <a:rPr lang="en-GB" dirty="0" smtClean="0"/>
                <a:t> </a:t>
              </a:r>
              <a:r>
                <a:rPr lang="en-GB" dirty="0" err="1" smtClean="0"/>
                <a:t>tipo</a:t>
              </a:r>
              <a:r>
                <a:rPr lang="en-GB" dirty="0" smtClean="0"/>
                <a:t> di </a:t>
              </a:r>
              <a:r>
                <a:rPr lang="en-GB" dirty="0" err="1" smtClean="0"/>
                <a:t>attività</a:t>
              </a:r>
              <a:r>
                <a:rPr lang="en-GB" dirty="0" smtClean="0"/>
                <a:t> </a:t>
              </a:r>
              <a:r>
                <a:rPr lang="en-GB" dirty="0" err="1" smtClean="0"/>
                <a:t>che</a:t>
              </a:r>
              <a:r>
                <a:rPr lang="en-GB" dirty="0" smtClean="0"/>
                <a:t> </a:t>
              </a:r>
              <a:r>
                <a:rPr lang="en-GB" dirty="0" err="1" smtClean="0"/>
                <a:t>vorresti</a:t>
              </a:r>
              <a:r>
                <a:rPr lang="en-GB" dirty="0" smtClean="0"/>
                <a:t> </a:t>
              </a:r>
              <a:r>
                <a:rPr lang="en-GB" dirty="0" err="1" smtClean="0"/>
                <a:t>avere</a:t>
              </a:r>
              <a:r>
                <a:rPr lang="en-GB" dirty="0" smtClean="0"/>
                <a:t> in </a:t>
              </a:r>
              <a:r>
                <a:rPr lang="en-GB" dirty="0" err="1" smtClean="0"/>
                <a:t>ogni</a:t>
              </a:r>
              <a:r>
                <a:rPr lang="en-GB" dirty="0" smtClean="0"/>
                <a:t> </a:t>
              </a:r>
              <a:r>
                <a:rPr lang="en-GB" dirty="0" err="1" smtClean="0"/>
                <a:t>pagina</a:t>
              </a:r>
              <a:endParaRPr lang="en-GB" dirty="0"/>
            </a:p>
          </p:txBody>
        </p:sp>
        <p:cxnSp>
          <p:nvCxnSpPr>
            <p:cNvPr id="20" name="Straight Arrow Connector 19"/>
            <p:cNvCxnSpPr/>
            <p:nvPr/>
          </p:nvCxnSpPr>
          <p:spPr>
            <a:xfrm flipH="1" flipV="1">
              <a:off x="4860032" y="4437112"/>
              <a:ext cx="792088" cy="108012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0"/>
            <p:cNvSpPr/>
            <p:nvPr/>
          </p:nvSpPr>
          <p:spPr>
            <a:xfrm>
              <a:off x="467544" y="2924944"/>
              <a:ext cx="5544616" cy="165618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noFill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683568" y="476672"/>
            <a:ext cx="7200800" cy="4824536"/>
            <a:chOff x="683568" y="476672"/>
            <a:chExt cx="7200800" cy="4824536"/>
          </a:xfrm>
        </p:grpSpPr>
        <p:pic>
          <p:nvPicPr>
            <p:cNvPr id="12" name="Picture 11" descr="TS_project_activities_manage_pages_new_activity.png"/>
            <p:cNvPicPr>
              <a:picLocks noChangeAspect="1"/>
            </p:cNvPicPr>
            <p:nvPr/>
          </p:nvPicPr>
          <p:blipFill>
            <a:blip r:embed="rId3" cstate="print"/>
            <a:srcRect l="13775" t="39239" r="13776" b="22022"/>
            <a:stretch>
              <a:fillRect/>
            </a:stretch>
          </p:blipFill>
          <p:spPr>
            <a:xfrm>
              <a:off x="1259632" y="2708920"/>
              <a:ext cx="6624736" cy="2592288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683568" y="1268760"/>
              <a:ext cx="6912768" cy="1200329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Il </a:t>
              </a:r>
              <a:r>
                <a:rPr lang="en-GB" b="1" dirty="0" smtClean="0">
                  <a:solidFill>
                    <a:schemeClr val="accent3">
                      <a:lumMod val="50000"/>
                    </a:schemeClr>
                  </a:solidFill>
                </a:rPr>
                <a:t>Blog </a:t>
              </a:r>
              <a:r>
                <a:rPr lang="en-GB" b="1" dirty="0" err="1" smtClean="0">
                  <a:solidFill>
                    <a:schemeClr val="accent3">
                      <a:lumMod val="50000"/>
                    </a:schemeClr>
                  </a:solidFill>
                </a:rPr>
                <a:t>delle</a:t>
              </a:r>
              <a:r>
                <a:rPr lang="en-GB" b="1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b="1" dirty="0" err="1" smtClean="0">
                  <a:solidFill>
                    <a:schemeClr val="accent3">
                      <a:lumMod val="50000"/>
                    </a:schemeClr>
                  </a:solidFill>
                </a:rPr>
                <a:t>attività</a:t>
              </a:r>
              <a:r>
                <a:rPr lang="en-GB" b="1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è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uno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strumento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di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scrittura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che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consente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ai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membri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del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progetto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di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scrivere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su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un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argomento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specifico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. I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testi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possono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essere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redatti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da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singoli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studenti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o in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copie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/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gruppi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.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Una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volta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che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il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blog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è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stato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postato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,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può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essere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letto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da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altri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membri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del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progetto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. </a:t>
              </a:r>
              <a:endParaRPr lang="en-GB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cxnSp>
          <p:nvCxnSpPr>
            <p:cNvPr id="4" name="Straight Arrow Connector 3"/>
            <p:cNvCxnSpPr>
              <a:endCxn id="8" idx="0"/>
            </p:cNvCxnSpPr>
            <p:nvPr/>
          </p:nvCxnSpPr>
          <p:spPr>
            <a:xfrm flipH="1">
              <a:off x="2411760" y="2492896"/>
              <a:ext cx="432048" cy="720080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/>
            <p:cNvSpPr/>
            <p:nvPr/>
          </p:nvSpPr>
          <p:spPr>
            <a:xfrm>
              <a:off x="1331640" y="3212976"/>
              <a:ext cx="2160240" cy="864096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noFill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83568" y="476672"/>
              <a:ext cx="979179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GB" sz="2400" b="1" dirty="0" smtClean="0"/>
                <a:t>Step 4</a:t>
              </a:r>
              <a:endParaRPr lang="en-GB" sz="24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63688" y="476672"/>
              <a:ext cx="4464496" cy="461665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2400" b="1" dirty="0" err="1" smtClean="0">
                  <a:solidFill>
                    <a:schemeClr val="bg1"/>
                  </a:solidFill>
                </a:rPr>
                <a:t>Quali</a:t>
              </a:r>
              <a:r>
                <a:rPr lang="en-GB" sz="2400" b="1" dirty="0" smtClean="0">
                  <a:solidFill>
                    <a:schemeClr val="bg1"/>
                  </a:solidFill>
                </a:rPr>
                <a:t> </a:t>
              </a:r>
              <a:r>
                <a:rPr lang="en-GB" sz="2400" b="1" dirty="0" err="1" smtClean="0">
                  <a:solidFill>
                    <a:schemeClr val="bg1"/>
                  </a:solidFill>
                </a:rPr>
                <a:t>sono</a:t>
              </a:r>
              <a:r>
                <a:rPr lang="en-GB" sz="2400" b="1" dirty="0" smtClean="0">
                  <a:solidFill>
                    <a:schemeClr val="bg1"/>
                  </a:solidFill>
                </a:rPr>
                <a:t> le diverse </a:t>
              </a:r>
              <a:r>
                <a:rPr lang="en-GB" sz="2400" b="1" dirty="0" err="1" smtClean="0">
                  <a:solidFill>
                    <a:schemeClr val="bg1"/>
                  </a:solidFill>
                </a:rPr>
                <a:t>attività</a:t>
              </a:r>
              <a:r>
                <a:rPr lang="en-GB" sz="2400" b="1" dirty="0" smtClean="0">
                  <a:solidFill>
                    <a:schemeClr val="bg1"/>
                  </a:solidFill>
                </a:rPr>
                <a:t>?</a:t>
              </a:r>
              <a:endParaRPr lang="en-GB" sz="24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>
          <a:xfrm>
            <a:off x="467544" y="476672"/>
            <a:ext cx="8064896" cy="4608512"/>
            <a:chOff x="467544" y="476672"/>
            <a:chExt cx="8064896" cy="460851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23244" t="22050" r="3095" b="24401"/>
            <a:stretch>
              <a:fillRect/>
            </a:stretch>
          </p:blipFill>
          <p:spPr bwMode="auto">
            <a:xfrm>
              <a:off x="467544" y="2132856"/>
              <a:ext cx="7704856" cy="2952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Group 12"/>
            <p:cNvGrpSpPr/>
            <p:nvPr/>
          </p:nvGrpSpPr>
          <p:grpSpPr>
            <a:xfrm>
              <a:off x="683568" y="476672"/>
              <a:ext cx="7848872" cy="1728192"/>
              <a:chOff x="683568" y="476672"/>
              <a:chExt cx="7848872" cy="1728192"/>
            </a:xfrm>
          </p:grpSpPr>
          <p:grpSp>
            <p:nvGrpSpPr>
              <p:cNvPr id="6" name="Group 10"/>
              <p:cNvGrpSpPr/>
              <p:nvPr/>
            </p:nvGrpSpPr>
            <p:grpSpPr>
              <a:xfrm>
                <a:off x="4644008" y="620688"/>
                <a:ext cx="3888432" cy="1584176"/>
                <a:chOff x="4644008" y="620688"/>
                <a:chExt cx="3888432" cy="1584176"/>
              </a:xfrm>
            </p:grpSpPr>
            <p:sp>
              <p:nvSpPr>
                <p:cNvPr id="3" name="TextBox 2"/>
                <p:cNvSpPr txBox="1"/>
                <p:nvPr/>
              </p:nvSpPr>
              <p:spPr>
                <a:xfrm>
                  <a:off x="4644008" y="620688"/>
                  <a:ext cx="3888432" cy="646331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dirty="0" err="1" smtClean="0"/>
                    <a:t>Vai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su</a:t>
                  </a:r>
                  <a:r>
                    <a:rPr lang="en-GB" dirty="0" smtClean="0"/>
                    <a:t> </a:t>
                  </a:r>
                  <a:r>
                    <a:rPr lang="en-GB" dirty="0" smtClean="0">
                      <a:hlinkClick r:id="rId4"/>
                    </a:rPr>
                    <a:t>www.etwinning.net</a:t>
                  </a:r>
                  <a:r>
                    <a:rPr lang="en-GB" dirty="0" smtClean="0"/>
                    <a:t> e </a:t>
                  </a:r>
                  <a:r>
                    <a:rPr lang="en-GB" dirty="0" err="1" smtClean="0"/>
                    <a:t>clicca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sul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tasto</a:t>
                  </a:r>
                  <a:r>
                    <a:rPr lang="en-GB" dirty="0" smtClean="0"/>
                    <a:t> </a:t>
                  </a:r>
                  <a:r>
                    <a:rPr lang="en-GB" b="1" dirty="0" smtClean="0"/>
                    <a:t>Log in</a:t>
                  </a:r>
                  <a:endParaRPr lang="en-GB" dirty="0"/>
                </a:p>
              </p:txBody>
            </p:sp>
            <p:cxnSp>
              <p:nvCxnSpPr>
                <p:cNvPr id="5" name="Straight Arrow Connector 4"/>
                <p:cNvCxnSpPr/>
                <p:nvPr/>
              </p:nvCxnSpPr>
              <p:spPr>
                <a:xfrm>
                  <a:off x="6948264" y="1268760"/>
                  <a:ext cx="576064" cy="936104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" name="TextBox 11"/>
              <p:cNvSpPr txBox="1"/>
              <p:nvPr/>
            </p:nvSpPr>
            <p:spPr>
              <a:xfrm>
                <a:off x="683568" y="476672"/>
                <a:ext cx="979179" cy="46166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 smtClean="0"/>
                  <a:t>Step 1</a:t>
                </a:r>
                <a:endParaRPr lang="en-GB" sz="2400" b="1" dirty="0"/>
              </a:p>
            </p:txBody>
          </p:sp>
        </p:grpSp>
      </p:grpSp>
      <p:sp>
        <p:nvSpPr>
          <p:cNvPr id="8" name="TextBox 7"/>
          <p:cNvSpPr txBox="1"/>
          <p:nvPr/>
        </p:nvSpPr>
        <p:spPr>
          <a:xfrm>
            <a:off x="1763688" y="476672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L</a:t>
            </a:r>
            <a:r>
              <a:rPr lang="en-GB" sz="2400" dirty="0" smtClean="0"/>
              <a:t>og in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"/>
          <p:cNvGrpSpPr/>
          <p:nvPr/>
        </p:nvGrpSpPr>
        <p:grpSpPr>
          <a:xfrm>
            <a:off x="683568" y="476672"/>
            <a:ext cx="7200800" cy="4824536"/>
            <a:chOff x="683568" y="476672"/>
            <a:chExt cx="7200800" cy="4824536"/>
          </a:xfrm>
        </p:grpSpPr>
        <p:pic>
          <p:nvPicPr>
            <p:cNvPr id="12" name="Picture 11" descr="TS_project_activities_manage_pages_new_activity.png"/>
            <p:cNvPicPr>
              <a:picLocks noChangeAspect="1"/>
            </p:cNvPicPr>
            <p:nvPr/>
          </p:nvPicPr>
          <p:blipFill>
            <a:blip r:embed="rId3" cstate="print"/>
            <a:srcRect l="13775" t="39239" r="13776" b="22022"/>
            <a:stretch>
              <a:fillRect/>
            </a:stretch>
          </p:blipFill>
          <p:spPr>
            <a:xfrm>
              <a:off x="1259632" y="2708920"/>
              <a:ext cx="6624736" cy="2592288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683568" y="1484784"/>
              <a:ext cx="6408712" cy="923330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L’</a:t>
              </a:r>
              <a:r>
                <a:rPr lang="en-GB" b="1" dirty="0" err="1" smtClean="0">
                  <a:solidFill>
                    <a:schemeClr val="accent3">
                      <a:lumMod val="50000"/>
                    </a:schemeClr>
                  </a:solidFill>
                </a:rPr>
                <a:t>archivio</a:t>
              </a:r>
              <a:r>
                <a:rPr lang="en-GB" b="1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b="1" dirty="0" err="1" smtClean="0">
                  <a:solidFill>
                    <a:schemeClr val="accent3">
                      <a:lumMod val="50000"/>
                    </a:schemeClr>
                  </a:solidFill>
                </a:rPr>
                <a:t>dei</a:t>
              </a:r>
              <a:r>
                <a:rPr lang="en-GB" b="1" dirty="0" smtClean="0">
                  <a:solidFill>
                    <a:schemeClr val="accent3">
                      <a:lumMod val="50000"/>
                    </a:schemeClr>
                  </a:solidFill>
                </a:rPr>
                <a:t> file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è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un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luogo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in cui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potete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registrare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qualunque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documento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Word</a:t>
              </a:r>
              <a:r>
                <a:rPr lang="en-GB" dirty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o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foglio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di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lavoro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Excel, video o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altri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file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relativi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al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progetto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. La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dimensione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massima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di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ogni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file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è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di 20Mb. </a:t>
              </a:r>
              <a:endParaRPr lang="en-GB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cxnSp>
          <p:nvCxnSpPr>
            <p:cNvPr id="4" name="Straight Arrow Connector 3"/>
            <p:cNvCxnSpPr>
              <a:stCxn id="3" idx="2"/>
              <a:endCxn id="8" idx="0"/>
            </p:cNvCxnSpPr>
            <p:nvPr/>
          </p:nvCxnSpPr>
          <p:spPr>
            <a:xfrm>
              <a:off x="3887924" y="2408114"/>
              <a:ext cx="612068" cy="876870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/>
            <p:cNvSpPr/>
            <p:nvPr/>
          </p:nvSpPr>
          <p:spPr>
            <a:xfrm>
              <a:off x="3419872" y="3284984"/>
              <a:ext cx="2160240" cy="864096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noFill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83568" y="476672"/>
              <a:ext cx="979179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GB" sz="2400" b="1" dirty="0" smtClean="0"/>
                <a:t>Step 4</a:t>
              </a:r>
              <a:endParaRPr lang="en-GB" sz="24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63688" y="476672"/>
              <a:ext cx="4464496" cy="461665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2400" b="1" dirty="0" err="1">
                  <a:solidFill>
                    <a:schemeClr val="bg1"/>
                  </a:solidFill>
                </a:rPr>
                <a:t>Quali</a:t>
              </a:r>
              <a:r>
                <a:rPr lang="en-GB" sz="2400" b="1" dirty="0">
                  <a:solidFill>
                    <a:schemeClr val="bg1"/>
                  </a:solidFill>
                </a:rPr>
                <a:t> </a:t>
              </a:r>
              <a:r>
                <a:rPr lang="en-GB" sz="2400" b="1" dirty="0" err="1">
                  <a:solidFill>
                    <a:schemeClr val="bg1"/>
                  </a:solidFill>
                </a:rPr>
                <a:t>sono</a:t>
              </a:r>
              <a:r>
                <a:rPr lang="en-GB" sz="2400" b="1" dirty="0">
                  <a:solidFill>
                    <a:schemeClr val="bg1"/>
                  </a:solidFill>
                </a:rPr>
                <a:t> le diverse </a:t>
              </a:r>
              <a:r>
                <a:rPr lang="en-GB" sz="2400" b="1" dirty="0" err="1">
                  <a:solidFill>
                    <a:schemeClr val="bg1"/>
                  </a:solidFill>
                </a:rPr>
                <a:t>attività</a:t>
              </a:r>
              <a:r>
                <a:rPr lang="en-GB" sz="2400" b="1" dirty="0">
                  <a:solidFill>
                    <a:schemeClr val="bg1"/>
                  </a:solidFill>
                </a:rPr>
                <a:t>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"/>
          <p:cNvGrpSpPr/>
          <p:nvPr/>
        </p:nvGrpSpPr>
        <p:grpSpPr>
          <a:xfrm>
            <a:off x="683568" y="476672"/>
            <a:ext cx="7200800" cy="4824536"/>
            <a:chOff x="683568" y="476672"/>
            <a:chExt cx="7200800" cy="4824536"/>
          </a:xfrm>
        </p:grpSpPr>
        <p:pic>
          <p:nvPicPr>
            <p:cNvPr id="12" name="Picture 11" descr="TS_project_activities_manage_pages_new_activity.png"/>
            <p:cNvPicPr>
              <a:picLocks noChangeAspect="1"/>
            </p:cNvPicPr>
            <p:nvPr/>
          </p:nvPicPr>
          <p:blipFill>
            <a:blip r:embed="rId3" cstate="print"/>
            <a:srcRect l="13775" t="39239" r="13776" b="22022"/>
            <a:stretch>
              <a:fillRect/>
            </a:stretch>
          </p:blipFill>
          <p:spPr>
            <a:xfrm>
              <a:off x="1259632" y="2708920"/>
              <a:ext cx="6624736" cy="2592288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683568" y="1268760"/>
              <a:ext cx="7056784" cy="923330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Il</a:t>
              </a:r>
              <a:r>
                <a:rPr lang="en-GB" b="1" dirty="0" err="1" smtClean="0">
                  <a:solidFill>
                    <a:schemeClr val="accent3">
                      <a:lumMod val="50000"/>
                    </a:schemeClr>
                  </a:solidFill>
                </a:rPr>
                <a:t>Forum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è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un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luogo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in cui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potete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creare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filoni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di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discussione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,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organizzare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compiti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per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diversi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progetti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o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concentrarvi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su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specifiche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aree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tematiche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, per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esempio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b="1" i="1" dirty="0" smtClean="0">
                  <a:solidFill>
                    <a:schemeClr val="accent3">
                      <a:lumMod val="50000"/>
                    </a:schemeClr>
                  </a:solidFill>
                </a:rPr>
                <a:t>Il </a:t>
              </a:r>
              <a:r>
                <a:rPr lang="en-GB" b="1" i="1" dirty="0" err="1" smtClean="0">
                  <a:solidFill>
                    <a:schemeClr val="accent3">
                      <a:lumMod val="50000"/>
                    </a:schemeClr>
                  </a:solidFill>
                </a:rPr>
                <a:t>mio</a:t>
              </a:r>
              <a:r>
                <a:rPr lang="en-GB" b="1" i="1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b="1" i="1" dirty="0" err="1" smtClean="0">
                  <a:solidFill>
                    <a:schemeClr val="accent3">
                      <a:lumMod val="50000"/>
                    </a:schemeClr>
                  </a:solidFill>
                </a:rPr>
                <a:t>colore</a:t>
              </a:r>
              <a:r>
                <a:rPr lang="en-GB" b="1" i="1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b="1" i="1" dirty="0" err="1" smtClean="0">
                  <a:solidFill>
                    <a:schemeClr val="accent3">
                      <a:lumMod val="50000"/>
                    </a:schemeClr>
                  </a:solidFill>
                </a:rPr>
                <a:t>preferito</a:t>
              </a:r>
              <a:r>
                <a:rPr lang="en-GB" b="1" i="1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b="1" i="1" dirty="0" err="1" smtClean="0">
                  <a:solidFill>
                    <a:schemeClr val="accent3">
                      <a:lumMod val="50000"/>
                    </a:schemeClr>
                  </a:solidFill>
                </a:rPr>
                <a:t>è</a:t>
              </a:r>
              <a:r>
                <a:rPr lang="en-GB" b="1" i="1" dirty="0" smtClean="0">
                  <a:solidFill>
                    <a:schemeClr val="accent3">
                      <a:lumMod val="50000"/>
                    </a:schemeClr>
                  </a:solidFill>
                </a:rPr>
                <a:t>…</a:t>
              </a:r>
              <a:endParaRPr lang="en-GB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cxnSp>
          <p:nvCxnSpPr>
            <p:cNvPr id="4" name="Straight Arrow Connector 3"/>
            <p:cNvCxnSpPr>
              <a:endCxn id="8" idx="1"/>
            </p:cNvCxnSpPr>
            <p:nvPr/>
          </p:nvCxnSpPr>
          <p:spPr>
            <a:xfrm>
              <a:off x="4427984" y="2204864"/>
              <a:ext cx="1252464" cy="1206664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/>
            <p:cNvSpPr/>
            <p:nvPr/>
          </p:nvSpPr>
          <p:spPr>
            <a:xfrm>
              <a:off x="5364088" y="3284984"/>
              <a:ext cx="2160240" cy="864096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noFill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83568" y="476672"/>
              <a:ext cx="979179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GB" sz="2400" b="1" dirty="0" smtClean="0"/>
                <a:t>Step 4</a:t>
              </a:r>
              <a:endParaRPr lang="en-GB" sz="24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63688" y="476672"/>
              <a:ext cx="4464496" cy="461665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2400" b="1" dirty="0" err="1">
                  <a:solidFill>
                    <a:schemeClr val="bg1"/>
                  </a:solidFill>
                </a:rPr>
                <a:t>Quali</a:t>
              </a:r>
              <a:r>
                <a:rPr lang="en-GB" sz="2400" b="1" dirty="0">
                  <a:solidFill>
                    <a:schemeClr val="bg1"/>
                  </a:solidFill>
                </a:rPr>
                <a:t> </a:t>
              </a:r>
              <a:r>
                <a:rPr lang="en-GB" sz="2400" b="1" dirty="0" err="1">
                  <a:solidFill>
                    <a:schemeClr val="bg1"/>
                  </a:solidFill>
                </a:rPr>
                <a:t>sono</a:t>
              </a:r>
              <a:r>
                <a:rPr lang="en-GB" sz="2400" b="1" dirty="0">
                  <a:solidFill>
                    <a:schemeClr val="bg1"/>
                  </a:solidFill>
                </a:rPr>
                <a:t> le diverse </a:t>
              </a:r>
              <a:r>
                <a:rPr lang="en-GB" sz="2400" b="1" dirty="0" err="1">
                  <a:solidFill>
                    <a:schemeClr val="bg1"/>
                  </a:solidFill>
                </a:rPr>
                <a:t>attività</a:t>
              </a:r>
              <a:r>
                <a:rPr lang="en-GB" sz="2400" b="1" dirty="0">
                  <a:solidFill>
                    <a:schemeClr val="bg1"/>
                  </a:solidFill>
                </a:rPr>
                <a:t>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"/>
          <p:cNvGrpSpPr/>
          <p:nvPr/>
        </p:nvGrpSpPr>
        <p:grpSpPr>
          <a:xfrm>
            <a:off x="683568" y="476672"/>
            <a:ext cx="7200800" cy="5088761"/>
            <a:chOff x="683568" y="476672"/>
            <a:chExt cx="7200800" cy="5088761"/>
          </a:xfrm>
        </p:grpSpPr>
        <p:pic>
          <p:nvPicPr>
            <p:cNvPr id="12" name="Picture 11" descr="TS_project_activities_manage_pages_new_activity.png"/>
            <p:cNvPicPr>
              <a:picLocks noChangeAspect="1"/>
            </p:cNvPicPr>
            <p:nvPr/>
          </p:nvPicPr>
          <p:blipFill>
            <a:blip r:embed="rId3" cstate="print"/>
            <a:srcRect l="13775" t="39239" r="13776" b="22022"/>
            <a:stretch>
              <a:fillRect/>
            </a:stretch>
          </p:blipFill>
          <p:spPr>
            <a:xfrm>
              <a:off x="1259632" y="1484784"/>
              <a:ext cx="6624736" cy="2592288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683568" y="4365104"/>
              <a:ext cx="7056784" cy="1200329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La </a:t>
              </a:r>
              <a:r>
                <a:rPr lang="en-GB" b="1" dirty="0" smtClean="0">
                  <a:solidFill>
                    <a:schemeClr val="accent3">
                      <a:lumMod val="50000"/>
                    </a:schemeClr>
                  </a:solidFill>
                </a:rPr>
                <a:t>Galleria </a:t>
              </a:r>
              <a:r>
                <a:rPr lang="en-GB" b="1" dirty="0" err="1" smtClean="0">
                  <a:solidFill>
                    <a:schemeClr val="accent3">
                      <a:lumMod val="50000"/>
                    </a:schemeClr>
                  </a:solidFill>
                </a:rPr>
                <a:t>delle</a:t>
              </a:r>
              <a:r>
                <a:rPr lang="en-GB" b="1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b="1" dirty="0" err="1" smtClean="0">
                  <a:solidFill>
                    <a:schemeClr val="accent3">
                      <a:lumMod val="50000"/>
                    </a:schemeClr>
                  </a:solidFill>
                </a:rPr>
                <a:t>immagini</a:t>
              </a:r>
              <a:r>
                <a:rPr lang="en-GB" b="1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è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lo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spazio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in cui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potete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conservare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tutte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le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vostre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foto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e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altre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immagini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digitali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relative al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progetto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, per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esempio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le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scansioni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di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lavori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degli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studenti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,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ecc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.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Ancora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una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volta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, la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dimensione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massima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di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ogni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file </a:t>
              </a:r>
              <a:r>
                <a:rPr lang="en-GB" dirty="0" err="1" smtClean="0">
                  <a:solidFill>
                    <a:schemeClr val="accent3">
                      <a:lumMod val="50000"/>
                    </a:schemeClr>
                  </a:solidFill>
                </a:rPr>
                <a:t>è</a:t>
              </a:r>
              <a:r>
                <a:rPr lang="en-GB" dirty="0" smtClean="0">
                  <a:solidFill>
                    <a:schemeClr val="accent3">
                      <a:lumMod val="50000"/>
                    </a:schemeClr>
                  </a:solidFill>
                </a:rPr>
                <a:t> 20Mb. </a:t>
              </a:r>
              <a:endParaRPr lang="en-GB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cxnSp>
          <p:nvCxnSpPr>
            <p:cNvPr id="4" name="Straight Arrow Connector 3"/>
            <p:cNvCxnSpPr>
              <a:endCxn id="8" idx="4"/>
            </p:cNvCxnSpPr>
            <p:nvPr/>
          </p:nvCxnSpPr>
          <p:spPr>
            <a:xfrm flipV="1">
              <a:off x="2339752" y="3861048"/>
              <a:ext cx="72008" cy="504056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/>
            <p:cNvSpPr/>
            <p:nvPr/>
          </p:nvSpPr>
          <p:spPr>
            <a:xfrm>
              <a:off x="1331640" y="2996952"/>
              <a:ext cx="2160240" cy="864096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noFill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83568" y="476672"/>
              <a:ext cx="979179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GB" sz="2400" b="1" dirty="0" smtClean="0"/>
                <a:t>Step 4</a:t>
              </a:r>
              <a:endParaRPr lang="en-GB" sz="24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63688" y="476672"/>
              <a:ext cx="4464496" cy="461665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2400" b="1" dirty="0" err="1">
                  <a:solidFill>
                    <a:schemeClr val="bg1"/>
                  </a:solidFill>
                </a:rPr>
                <a:t>Quali</a:t>
              </a:r>
              <a:r>
                <a:rPr lang="en-GB" sz="2400" b="1" dirty="0">
                  <a:solidFill>
                    <a:schemeClr val="bg1"/>
                  </a:solidFill>
                </a:rPr>
                <a:t> </a:t>
              </a:r>
              <a:r>
                <a:rPr lang="en-GB" sz="2400" b="1" dirty="0" err="1">
                  <a:solidFill>
                    <a:schemeClr val="bg1"/>
                  </a:solidFill>
                </a:rPr>
                <a:t>sono</a:t>
              </a:r>
              <a:r>
                <a:rPr lang="en-GB" sz="2400" b="1" dirty="0">
                  <a:solidFill>
                    <a:schemeClr val="bg1"/>
                  </a:solidFill>
                </a:rPr>
                <a:t> le diverse </a:t>
              </a:r>
              <a:r>
                <a:rPr lang="en-GB" sz="2400" b="1" dirty="0" err="1">
                  <a:solidFill>
                    <a:schemeClr val="bg1"/>
                  </a:solidFill>
                </a:rPr>
                <a:t>attività</a:t>
              </a:r>
              <a:r>
                <a:rPr lang="en-GB" sz="2400" b="1" dirty="0">
                  <a:solidFill>
                    <a:schemeClr val="bg1"/>
                  </a:solidFill>
                </a:rPr>
                <a:t>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539552" y="476672"/>
            <a:ext cx="7344816" cy="5088761"/>
            <a:chOff x="539552" y="476672"/>
            <a:chExt cx="7344816" cy="5088761"/>
          </a:xfrm>
        </p:grpSpPr>
        <p:pic>
          <p:nvPicPr>
            <p:cNvPr id="15" name="Picture 14" descr="TS_project_activities_manage_pages_new_activity.png"/>
            <p:cNvPicPr>
              <a:picLocks noChangeAspect="1"/>
            </p:cNvPicPr>
            <p:nvPr/>
          </p:nvPicPr>
          <p:blipFill>
            <a:blip r:embed="rId3" cstate="print"/>
            <a:srcRect l="13775" t="39239" r="13776" b="22022"/>
            <a:stretch>
              <a:fillRect/>
            </a:stretch>
          </p:blipFill>
          <p:spPr>
            <a:xfrm>
              <a:off x="1259632" y="1484784"/>
              <a:ext cx="6624736" cy="2592288"/>
            </a:xfrm>
            <a:prstGeom prst="rect">
              <a:avLst/>
            </a:prstGeom>
          </p:spPr>
        </p:pic>
        <p:grpSp>
          <p:nvGrpSpPr>
            <p:cNvPr id="2" name="Group 22"/>
            <p:cNvGrpSpPr/>
            <p:nvPr/>
          </p:nvGrpSpPr>
          <p:grpSpPr>
            <a:xfrm>
              <a:off x="539552" y="476672"/>
              <a:ext cx="7056784" cy="5088761"/>
              <a:chOff x="539552" y="476672"/>
              <a:chExt cx="7056784" cy="5088761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539552" y="4365104"/>
                <a:ext cx="7056784" cy="1200329"/>
              </a:xfrm>
              <a:prstGeom prst="rect">
                <a:avLst/>
              </a:prstGeom>
              <a:noFill/>
              <a:ln>
                <a:solidFill>
                  <a:schemeClr val="accent3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Lo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strumento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Wiki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è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particolarmente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utile per la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scrittura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collaborativa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. Come in un blog,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potete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creare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un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testo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che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può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essere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condiviso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con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i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membri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del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progetto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. A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differenza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del blog,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tuttavia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,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gli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altri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membri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del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progetto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possono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a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loro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volta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modificare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il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testo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e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aggiungere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il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proprio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. </a:t>
                </a:r>
                <a:endParaRPr lang="en-GB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  <p:cxnSp>
            <p:nvCxnSpPr>
              <p:cNvPr id="4" name="Straight Arrow Connector 3"/>
              <p:cNvCxnSpPr/>
              <p:nvPr/>
            </p:nvCxnSpPr>
            <p:spPr>
              <a:xfrm flipV="1">
                <a:off x="4283968" y="3861048"/>
                <a:ext cx="0" cy="504056"/>
              </a:xfrm>
              <a:prstGeom prst="straightConnector1">
                <a:avLst/>
              </a:prstGeom>
              <a:ln>
                <a:solidFill>
                  <a:schemeClr val="accent3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Oval 7"/>
              <p:cNvSpPr/>
              <p:nvPr/>
            </p:nvSpPr>
            <p:spPr>
              <a:xfrm>
                <a:off x="3347864" y="2996952"/>
                <a:ext cx="2160240" cy="864096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noFill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683568" y="476672"/>
                <a:ext cx="979179" cy="46166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 smtClean="0"/>
                  <a:t>Step 4</a:t>
                </a:r>
                <a:endParaRPr lang="en-GB" sz="2400" b="1" dirty="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763688" y="476672"/>
                <a:ext cx="4464496" cy="461665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sz="2400" b="1" dirty="0" err="1">
                    <a:solidFill>
                      <a:schemeClr val="bg1"/>
                    </a:solidFill>
                  </a:rPr>
                  <a:t>Quali</a:t>
                </a:r>
                <a:r>
                  <a:rPr lang="en-GB" sz="2400" b="1" dirty="0">
                    <a:solidFill>
                      <a:schemeClr val="bg1"/>
                    </a:solidFill>
                  </a:rPr>
                  <a:t> </a:t>
                </a:r>
                <a:r>
                  <a:rPr lang="en-GB" sz="2400" b="1" dirty="0" err="1">
                    <a:solidFill>
                      <a:schemeClr val="bg1"/>
                    </a:solidFill>
                  </a:rPr>
                  <a:t>sono</a:t>
                </a:r>
                <a:r>
                  <a:rPr lang="en-GB" sz="2400" b="1" dirty="0">
                    <a:solidFill>
                      <a:schemeClr val="bg1"/>
                    </a:solidFill>
                  </a:rPr>
                  <a:t> le diverse </a:t>
                </a:r>
                <a:r>
                  <a:rPr lang="en-GB" sz="2400" b="1" dirty="0" err="1">
                    <a:solidFill>
                      <a:schemeClr val="bg1"/>
                    </a:solidFill>
                  </a:rPr>
                  <a:t>attività</a:t>
                </a:r>
                <a:r>
                  <a:rPr lang="en-GB" sz="2400" b="1" dirty="0">
                    <a:solidFill>
                      <a:schemeClr val="bg1"/>
                    </a:solidFill>
                  </a:rPr>
                  <a:t>?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683568" y="476672"/>
            <a:ext cx="7200800" cy="4944745"/>
            <a:chOff x="683568" y="476672"/>
            <a:chExt cx="7200800" cy="4944745"/>
          </a:xfrm>
        </p:grpSpPr>
        <p:pic>
          <p:nvPicPr>
            <p:cNvPr id="17" name="Picture 16" descr="TS_project_activities_manage_pages_new_activity.png"/>
            <p:cNvPicPr>
              <a:picLocks noChangeAspect="1"/>
            </p:cNvPicPr>
            <p:nvPr/>
          </p:nvPicPr>
          <p:blipFill>
            <a:blip r:embed="rId3" cstate="print"/>
            <a:srcRect l="13775" t="39239" r="13776" b="22022"/>
            <a:stretch>
              <a:fillRect/>
            </a:stretch>
          </p:blipFill>
          <p:spPr>
            <a:xfrm>
              <a:off x="1259632" y="1484784"/>
              <a:ext cx="6624736" cy="2592288"/>
            </a:xfrm>
            <a:prstGeom prst="rect">
              <a:avLst/>
            </a:prstGeom>
          </p:spPr>
        </p:pic>
        <p:grpSp>
          <p:nvGrpSpPr>
            <p:cNvPr id="2" name="Group 22"/>
            <p:cNvGrpSpPr/>
            <p:nvPr/>
          </p:nvGrpSpPr>
          <p:grpSpPr>
            <a:xfrm>
              <a:off x="683568" y="476672"/>
              <a:ext cx="7056784" cy="4944745"/>
              <a:chOff x="683568" y="476672"/>
              <a:chExt cx="7056784" cy="4944745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683568" y="4221088"/>
                <a:ext cx="7056784" cy="1200329"/>
              </a:xfrm>
              <a:prstGeom prst="rect">
                <a:avLst/>
              </a:prstGeom>
              <a:noFill/>
              <a:ln>
                <a:solidFill>
                  <a:schemeClr val="accent3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L’attività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b="1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contenuto</a:t>
                </a:r>
                <a:r>
                  <a:rPr lang="en-GB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web 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vi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consente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di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caricare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contenuti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dal web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incollando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il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codice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. Per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esempio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,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è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possibile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incorporare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un video di YouTube, come un video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creato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dall’Ente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locale del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turismo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, o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un’applicazione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che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indica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l’orario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o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il</a:t>
                </a:r>
                <a:r>
                  <a:rPr lang="en-GB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GB" dirty="0" err="1" smtClean="0">
                    <a:solidFill>
                      <a:schemeClr val="accent3">
                        <a:lumMod val="50000"/>
                      </a:schemeClr>
                    </a:solidFill>
                  </a:rPr>
                  <a:t>meteo</a:t>
                </a:r>
                <a:endParaRPr lang="en-GB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  <p:cxnSp>
            <p:nvCxnSpPr>
              <p:cNvPr id="4" name="Straight Arrow Connector 3"/>
              <p:cNvCxnSpPr/>
              <p:nvPr/>
            </p:nvCxnSpPr>
            <p:spPr>
              <a:xfrm flipV="1">
                <a:off x="6084168" y="3789040"/>
                <a:ext cx="72008" cy="432048"/>
              </a:xfrm>
              <a:prstGeom prst="straightConnector1">
                <a:avLst/>
              </a:prstGeom>
              <a:ln>
                <a:solidFill>
                  <a:schemeClr val="accent3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Oval 7"/>
              <p:cNvSpPr/>
              <p:nvPr/>
            </p:nvSpPr>
            <p:spPr>
              <a:xfrm>
                <a:off x="5292080" y="2924944"/>
                <a:ext cx="2160240" cy="864096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noFill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683568" y="476672"/>
                <a:ext cx="979179" cy="46166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 smtClean="0"/>
                  <a:t>Step 4</a:t>
                </a:r>
                <a:endParaRPr lang="en-GB" sz="2400" b="1" dirty="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763688" y="476672"/>
                <a:ext cx="4464496" cy="461665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sz="2400" b="1" dirty="0" err="1" smtClean="0">
                    <a:solidFill>
                      <a:schemeClr val="bg1"/>
                    </a:solidFill>
                  </a:rPr>
                  <a:t>Quali</a:t>
                </a:r>
                <a:r>
                  <a:rPr lang="en-GB" sz="24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en-GB" sz="2400" b="1" dirty="0" err="1" smtClean="0">
                    <a:solidFill>
                      <a:schemeClr val="bg1"/>
                    </a:solidFill>
                  </a:rPr>
                  <a:t>sono</a:t>
                </a:r>
                <a:r>
                  <a:rPr lang="en-GB" sz="2400" b="1" dirty="0" smtClean="0">
                    <a:solidFill>
                      <a:schemeClr val="bg1"/>
                    </a:solidFill>
                  </a:rPr>
                  <a:t> le diverse </a:t>
                </a:r>
                <a:r>
                  <a:rPr lang="en-GB" sz="2400" b="1" dirty="0" err="1" smtClean="0">
                    <a:solidFill>
                      <a:schemeClr val="bg1"/>
                    </a:solidFill>
                  </a:rPr>
                  <a:t>attività</a:t>
                </a:r>
                <a:r>
                  <a:rPr lang="en-GB" sz="2400" b="1" dirty="0" smtClean="0">
                    <a:solidFill>
                      <a:schemeClr val="bg1"/>
                    </a:solidFill>
                  </a:rPr>
                  <a:t>?</a:t>
                </a:r>
                <a:endParaRPr lang="en-GB" sz="24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TS_project_activities_manage_pages_new_activity2.png"/>
          <p:cNvPicPr>
            <a:picLocks noChangeAspect="1"/>
          </p:cNvPicPr>
          <p:nvPr/>
        </p:nvPicPr>
        <p:blipFill>
          <a:blip r:embed="rId3" cstate="print"/>
          <a:srcRect l="12988" t="10351" r="14563" b="8208"/>
          <a:stretch>
            <a:fillRect/>
          </a:stretch>
        </p:blipFill>
        <p:spPr>
          <a:xfrm>
            <a:off x="755576" y="1340768"/>
            <a:ext cx="4824536" cy="3985486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683568" y="1268760"/>
            <a:ext cx="8136904" cy="2664296"/>
            <a:chOff x="683568" y="1268760"/>
            <a:chExt cx="8136904" cy="2664296"/>
          </a:xfrm>
        </p:grpSpPr>
        <p:sp>
          <p:nvSpPr>
            <p:cNvPr id="3" name="TextBox 2"/>
            <p:cNvSpPr txBox="1"/>
            <p:nvPr/>
          </p:nvSpPr>
          <p:spPr>
            <a:xfrm>
              <a:off x="5796136" y="1268760"/>
              <a:ext cx="3024336" cy="147732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 err="1" smtClean="0"/>
                <a:t>L’attività</a:t>
              </a:r>
              <a:r>
                <a:rPr lang="en-GB" dirty="0" smtClean="0"/>
                <a:t> </a:t>
              </a:r>
              <a:r>
                <a:rPr lang="en-GB" dirty="0" err="1" smtClean="0"/>
                <a:t>scelta</a:t>
              </a:r>
              <a:r>
                <a:rPr lang="en-GB" dirty="0" smtClean="0"/>
                <a:t> </a:t>
              </a:r>
              <a:r>
                <a:rPr lang="en-GB" dirty="0" err="1" smtClean="0"/>
                <a:t>sarà</a:t>
              </a:r>
              <a:r>
                <a:rPr lang="en-GB" dirty="0" smtClean="0"/>
                <a:t> </a:t>
              </a:r>
              <a:r>
                <a:rPr lang="en-GB" dirty="0" err="1" smtClean="0"/>
                <a:t>evidenziata</a:t>
              </a:r>
              <a:r>
                <a:rPr lang="en-GB" dirty="0" smtClean="0"/>
                <a:t> dal </a:t>
              </a:r>
              <a:r>
                <a:rPr lang="en-GB" dirty="0" err="1" smtClean="0"/>
                <a:t>colore</a:t>
              </a:r>
              <a:r>
                <a:rPr lang="en-GB" dirty="0" smtClean="0"/>
                <a:t> </a:t>
              </a:r>
              <a:r>
                <a:rPr lang="en-GB" dirty="0" err="1" smtClean="0"/>
                <a:t>giallo</a:t>
              </a:r>
              <a:r>
                <a:rPr lang="en-GB" dirty="0" smtClean="0"/>
                <a:t> del box </a:t>
              </a:r>
              <a:r>
                <a:rPr lang="en-GB" dirty="0" err="1" smtClean="0"/>
                <a:t>corrispondente</a:t>
              </a:r>
              <a:r>
                <a:rPr lang="en-GB" dirty="0" smtClean="0"/>
                <a:t> e dal segno </a:t>
              </a:r>
              <a:r>
                <a:rPr lang="en-GB" dirty="0" err="1" smtClean="0"/>
                <a:t>verde</a:t>
              </a:r>
              <a:r>
                <a:rPr lang="en-GB" dirty="0" smtClean="0"/>
                <a:t> </a:t>
              </a:r>
              <a:r>
                <a:rPr lang="en-GB" dirty="0" err="1" smtClean="0"/>
                <a:t>nell’angolo</a:t>
              </a:r>
              <a:r>
                <a:rPr lang="en-GB" dirty="0" smtClean="0"/>
                <a:t> in basso a </a:t>
              </a:r>
              <a:r>
                <a:rPr lang="en-GB" dirty="0" err="1" smtClean="0"/>
                <a:t>destra</a:t>
              </a:r>
              <a:endParaRPr lang="en-GB" dirty="0"/>
            </a:p>
          </p:txBody>
        </p:sp>
        <p:cxnSp>
          <p:nvCxnSpPr>
            <p:cNvPr id="4" name="Straight Arrow Connector 3"/>
            <p:cNvCxnSpPr>
              <a:stCxn id="3" idx="1"/>
            </p:cNvCxnSpPr>
            <p:nvPr/>
          </p:nvCxnSpPr>
          <p:spPr>
            <a:xfrm flipH="1">
              <a:off x="2843808" y="2007424"/>
              <a:ext cx="2952328" cy="134956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/>
            <p:cNvSpPr/>
            <p:nvPr/>
          </p:nvSpPr>
          <p:spPr>
            <a:xfrm>
              <a:off x="683568" y="3068960"/>
              <a:ext cx="2160240" cy="864096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noFill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83568" y="476672"/>
            <a:ext cx="979179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Step 4</a:t>
            </a:r>
            <a:endParaRPr lang="en-GB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763688" y="476672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/>
              <a:t>Creare</a:t>
            </a:r>
            <a:r>
              <a:rPr lang="en-GB" sz="2400" dirty="0" smtClean="0"/>
              <a:t> </a:t>
            </a:r>
            <a:r>
              <a:rPr lang="en-GB" sz="2400" dirty="0" err="1" smtClean="0"/>
              <a:t>attività</a:t>
            </a:r>
            <a:r>
              <a:rPr lang="en-GB" sz="2400" dirty="0" smtClean="0"/>
              <a:t> del </a:t>
            </a:r>
            <a:r>
              <a:rPr lang="en-GB" sz="2400" dirty="0" err="1" smtClean="0"/>
              <a:t>progetto</a:t>
            </a:r>
            <a:endParaRPr lang="en-GB" sz="2400" dirty="0"/>
          </a:p>
        </p:txBody>
      </p:sp>
      <p:grpSp>
        <p:nvGrpSpPr>
          <p:cNvPr id="15" name="Group 14"/>
          <p:cNvGrpSpPr/>
          <p:nvPr/>
        </p:nvGrpSpPr>
        <p:grpSpPr>
          <a:xfrm>
            <a:off x="755576" y="4869160"/>
            <a:ext cx="5184576" cy="1366411"/>
            <a:chOff x="755576" y="4869160"/>
            <a:chExt cx="5184576" cy="1366411"/>
          </a:xfrm>
        </p:grpSpPr>
        <p:sp>
          <p:nvSpPr>
            <p:cNvPr id="19" name="TextBox 18"/>
            <p:cNvSpPr txBox="1"/>
            <p:nvPr/>
          </p:nvSpPr>
          <p:spPr>
            <a:xfrm>
              <a:off x="2123728" y="5589240"/>
              <a:ext cx="3816424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Per </a:t>
              </a:r>
              <a:r>
                <a:rPr lang="en-GB" dirty="0" err="1" smtClean="0"/>
                <a:t>creare</a:t>
              </a:r>
              <a:r>
                <a:rPr lang="en-GB" dirty="0" smtClean="0"/>
                <a:t> la </a:t>
              </a:r>
              <a:r>
                <a:rPr lang="en-GB" dirty="0" err="1" smtClean="0"/>
                <a:t>pagina</a:t>
              </a:r>
              <a:r>
                <a:rPr lang="en-GB" dirty="0" smtClean="0"/>
                <a:t> </a:t>
              </a:r>
              <a:r>
                <a:rPr lang="en-GB" dirty="0" err="1" smtClean="0"/>
                <a:t>Attività</a:t>
              </a:r>
              <a:r>
                <a:rPr lang="en-GB" dirty="0" smtClean="0"/>
                <a:t> del </a:t>
              </a:r>
              <a:r>
                <a:rPr lang="en-GB" dirty="0" err="1" smtClean="0"/>
                <a:t>progetto</a:t>
              </a:r>
              <a:r>
                <a:rPr lang="en-GB" dirty="0" smtClean="0"/>
                <a:t>, </a:t>
              </a:r>
              <a:r>
                <a:rPr lang="en-GB" dirty="0" err="1" smtClean="0"/>
                <a:t>basta</a:t>
              </a:r>
              <a:r>
                <a:rPr lang="en-GB" dirty="0" smtClean="0"/>
                <a:t> </a:t>
              </a:r>
              <a:r>
                <a:rPr lang="en-GB" dirty="0" err="1" smtClean="0"/>
                <a:t>cliccare</a:t>
              </a:r>
              <a:r>
                <a:rPr lang="en-GB" dirty="0" smtClean="0"/>
                <a:t> </a:t>
              </a:r>
              <a:r>
                <a:rPr lang="en-GB" dirty="0" err="1" smtClean="0"/>
                <a:t>sul</a:t>
              </a:r>
              <a:r>
                <a:rPr lang="en-GB" dirty="0" smtClean="0"/>
                <a:t> </a:t>
              </a:r>
              <a:r>
                <a:rPr lang="en-GB" dirty="0" err="1" smtClean="0"/>
                <a:t>tasto</a:t>
              </a:r>
              <a:r>
                <a:rPr lang="en-GB" dirty="0" smtClean="0"/>
                <a:t> </a:t>
              </a:r>
              <a:r>
                <a:rPr lang="en-GB" b="1" dirty="0" err="1" smtClean="0"/>
                <a:t>Crea</a:t>
              </a:r>
              <a:endParaRPr lang="en-GB" dirty="0"/>
            </a:p>
          </p:txBody>
        </p:sp>
        <p:cxnSp>
          <p:nvCxnSpPr>
            <p:cNvPr id="20" name="Straight Arrow Connector 19"/>
            <p:cNvCxnSpPr>
              <a:endCxn id="21" idx="5"/>
            </p:cNvCxnSpPr>
            <p:nvPr/>
          </p:nvCxnSpPr>
          <p:spPr>
            <a:xfrm flipH="1" flipV="1">
              <a:off x="1738979" y="5299399"/>
              <a:ext cx="456757" cy="28984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0"/>
            <p:cNvSpPr/>
            <p:nvPr/>
          </p:nvSpPr>
          <p:spPr>
            <a:xfrm>
              <a:off x="755576" y="4869160"/>
              <a:ext cx="1152128" cy="504056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noFill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868144" y="3140968"/>
            <a:ext cx="2880320" cy="20313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GB" i="1" dirty="0" err="1" smtClean="0">
                <a:solidFill>
                  <a:schemeClr val="tx2"/>
                </a:solidFill>
              </a:rPr>
              <a:t>Suggerimento</a:t>
            </a:r>
            <a:r>
              <a:rPr lang="en-GB" i="1" dirty="0" smtClean="0">
                <a:solidFill>
                  <a:schemeClr val="tx2"/>
                </a:solidFill>
              </a:rPr>
              <a:t>: </a:t>
            </a:r>
            <a:r>
              <a:rPr lang="en-GB" i="1" dirty="0" err="1" smtClean="0">
                <a:solidFill>
                  <a:schemeClr val="tx2"/>
                </a:solidFill>
              </a:rPr>
              <a:t>puoi</a:t>
            </a:r>
            <a:r>
              <a:rPr lang="en-GB" i="1" dirty="0" smtClean="0">
                <a:solidFill>
                  <a:schemeClr val="tx2"/>
                </a:solidFill>
              </a:rPr>
              <a:t> </a:t>
            </a:r>
            <a:r>
              <a:rPr lang="en-GB" i="1" dirty="0" err="1" smtClean="0">
                <a:solidFill>
                  <a:schemeClr val="tx2"/>
                </a:solidFill>
              </a:rPr>
              <a:t>creare</a:t>
            </a:r>
            <a:r>
              <a:rPr lang="en-GB" i="1" dirty="0" smtClean="0">
                <a:solidFill>
                  <a:schemeClr val="tx2"/>
                </a:solidFill>
              </a:rPr>
              <a:t> </a:t>
            </a:r>
            <a:r>
              <a:rPr lang="en-GB" i="1" dirty="0" err="1" smtClean="0">
                <a:solidFill>
                  <a:schemeClr val="tx2"/>
                </a:solidFill>
              </a:rPr>
              <a:t>tutte</a:t>
            </a:r>
            <a:r>
              <a:rPr lang="en-GB" i="1" dirty="0" smtClean="0">
                <a:solidFill>
                  <a:schemeClr val="tx2"/>
                </a:solidFill>
              </a:rPr>
              <a:t> le </a:t>
            </a:r>
            <a:r>
              <a:rPr lang="en-GB" i="1" dirty="0" err="1" smtClean="0">
                <a:solidFill>
                  <a:schemeClr val="tx2"/>
                </a:solidFill>
              </a:rPr>
              <a:t>attività</a:t>
            </a:r>
            <a:r>
              <a:rPr lang="en-GB" i="1" dirty="0" smtClean="0">
                <a:solidFill>
                  <a:schemeClr val="tx2"/>
                </a:solidFill>
              </a:rPr>
              <a:t> </a:t>
            </a:r>
            <a:r>
              <a:rPr lang="en-GB" i="1" dirty="0" err="1" smtClean="0">
                <a:solidFill>
                  <a:schemeClr val="tx2"/>
                </a:solidFill>
              </a:rPr>
              <a:t>che</a:t>
            </a:r>
            <a:r>
              <a:rPr lang="en-GB" i="1" dirty="0" smtClean="0">
                <a:solidFill>
                  <a:schemeClr val="tx2"/>
                </a:solidFill>
              </a:rPr>
              <a:t> </a:t>
            </a:r>
            <a:r>
              <a:rPr lang="en-GB" i="1" dirty="0" err="1" smtClean="0">
                <a:solidFill>
                  <a:schemeClr val="tx2"/>
                </a:solidFill>
              </a:rPr>
              <a:t>vuoi</a:t>
            </a:r>
            <a:r>
              <a:rPr lang="en-GB" i="1" dirty="0" smtClean="0">
                <a:solidFill>
                  <a:schemeClr val="tx2"/>
                </a:solidFill>
              </a:rPr>
              <a:t>, ma </a:t>
            </a:r>
            <a:r>
              <a:rPr lang="en-GB" i="1" dirty="0" err="1" smtClean="0">
                <a:solidFill>
                  <a:schemeClr val="tx2"/>
                </a:solidFill>
              </a:rPr>
              <a:t>devi</a:t>
            </a:r>
            <a:r>
              <a:rPr lang="en-GB" i="1" dirty="0" smtClean="0">
                <a:solidFill>
                  <a:schemeClr val="tx2"/>
                </a:solidFill>
              </a:rPr>
              <a:t> </a:t>
            </a:r>
            <a:r>
              <a:rPr lang="en-GB" i="1" dirty="0" err="1" smtClean="0">
                <a:solidFill>
                  <a:schemeClr val="tx2"/>
                </a:solidFill>
              </a:rPr>
              <a:t>sceglierne</a:t>
            </a:r>
            <a:r>
              <a:rPr lang="en-GB" i="1" dirty="0" smtClean="0">
                <a:solidFill>
                  <a:schemeClr val="tx2"/>
                </a:solidFill>
              </a:rPr>
              <a:t> </a:t>
            </a:r>
            <a:r>
              <a:rPr lang="en-GB" i="1" dirty="0" err="1" smtClean="0">
                <a:solidFill>
                  <a:schemeClr val="tx2"/>
                </a:solidFill>
              </a:rPr>
              <a:t>almeno</a:t>
            </a:r>
            <a:r>
              <a:rPr lang="en-GB" i="1" dirty="0" smtClean="0">
                <a:solidFill>
                  <a:schemeClr val="tx2"/>
                </a:solidFill>
              </a:rPr>
              <a:t> </a:t>
            </a:r>
            <a:r>
              <a:rPr lang="en-GB" i="1" dirty="0" err="1" smtClean="0">
                <a:solidFill>
                  <a:schemeClr val="tx2"/>
                </a:solidFill>
              </a:rPr>
              <a:t>una</a:t>
            </a:r>
            <a:r>
              <a:rPr lang="en-GB" i="1" dirty="0" smtClean="0">
                <a:solidFill>
                  <a:schemeClr val="tx2"/>
                </a:solidFill>
              </a:rPr>
              <a:t>. In un secondo </a:t>
            </a:r>
            <a:r>
              <a:rPr lang="en-GB" i="1" dirty="0" err="1" smtClean="0">
                <a:solidFill>
                  <a:schemeClr val="tx2"/>
                </a:solidFill>
              </a:rPr>
              <a:t>momento</a:t>
            </a:r>
            <a:r>
              <a:rPr lang="en-GB" i="1" dirty="0" smtClean="0">
                <a:solidFill>
                  <a:schemeClr val="tx2"/>
                </a:solidFill>
              </a:rPr>
              <a:t>, </a:t>
            </a:r>
            <a:r>
              <a:rPr lang="en-GB" i="1" dirty="0" err="1" smtClean="0">
                <a:solidFill>
                  <a:schemeClr val="tx2"/>
                </a:solidFill>
              </a:rPr>
              <a:t>potrai</a:t>
            </a:r>
            <a:r>
              <a:rPr lang="en-GB" i="1" dirty="0" smtClean="0">
                <a:solidFill>
                  <a:schemeClr val="tx2"/>
                </a:solidFill>
              </a:rPr>
              <a:t> </a:t>
            </a:r>
            <a:r>
              <a:rPr lang="en-GB" i="1" dirty="0" err="1" smtClean="0">
                <a:solidFill>
                  <a:schemeClr val="tx2"/>
                </a:solidFill>
              </a:rPr>
              <a:t>modificare</a:t>
            </a:r>
            <a:r>
              <a:rPr lang="en-GB" i="1" dirty="0" smtClean="0">
                <a:solidFill>
                  <a:schemeClr val="tx2"/>
                </a:solidFill>
              </a:rPr>
              <a:t>, </a:t>
            </a:r>
            <a:r>
              <a:rPr lang="en-GB" i="1" dirty="0" err="1" smtClean="0">
                <a:solidFill>
                  <a:schemeClr val="tx2"/>
                </a:solidFill>
              </a:rPr>
              <a:t>aggiungere</a:t>
            </a:r>
            <a:r>
              <a:rPr lang="en-GB" i="1" dirty="0" smtClean="0">
                <a:solidFill>
                  <a:schemeClr val="tx2"/>
                </a:solidFill>
              </a:rPr>
              <a:t> o </a:t>
            </a:r>
            <a:r>
              <a:rPr lang="en-GB" i="1" dirty="0" err="1" smtClean="0">
                <a:solidFill>
                  <a:schemeClr val="tx2"/>
                </a:solidFill>
              </a:rPr>
              <a:t>rimuovere</a:t>
            </a:r>
            <a:r>
              <a:rPr lang="en-GB" i="1" dirty="0" smtClean="0">
                <a:solidFill>
                  <a:schemeClr val="tx2"/>
                </a:solidFill>
              </a:rPr>
              <a:t> </a:t>
            </a:r>
            <a:r>
              <a:rPr lang="en-GB" i="1" dirty="0" err="1" smtClean="0">
                <a:solidFill>
                  <a:schemeClr val="tx2"/>
                </a:solidFill>
              </a:rPr>
              <a:t>attività</a:t>
            </a:r>
            <a:endParaRPr lang="en-GB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683568" y="476672"/>
            <a:ext cx="7272808" cy="5902915"/>
            <a:chOff x="683568" y="476672"/>
            <a:chExt cx="7272808" cy="5902915"/>
          </a:xfrm>
        </p:grpSpPr>
        <p:pic>
          <p:nvPicPr>
            <p:cNvPr id="15" name="Picture 14" descr="Screen shot 4 Sep 2.png"/>
            <p:cNvPicPr>
              <a:picLocks noChangeAspect="1"/>
            </p:cNvPicPr>
            <p:nvPr/>
          </p:nvPicPr>
          <p:blipFill>
            <a:blip r:embed="rId3" cstate="print"/>
            <a:srcRect l="12988" t="27852" r="13775" b="11856"/>
            <a:stretch>
              <a:fillRect/>
            </a:stretch>
          </p:blipFill>
          <p:spPr>
            <a:xfrm>
              <a:off x="1259632" y="1844824"/>
              <a:ext cx="6696744" cy="3528392"/>
            </a:xfrm>
            <a:prstGeom prst="rect">
              <a:avLst/>
            </a:prstGeom>
          </p:spPr>
        </p:pic>
        <p:grpSp>
          <p:nvGrpSpPr>
            <p:cNvPr id="14" name="Group 13"/>
            <p:cNvGrpSpPr/>
            <p:nvPr/>
          </p:nvGrpSpPr>
          <p:grpSpPr>
            <a:xfrm>
              <a:off x="683568" y="476672"/>
              <a:ext cx="6480720" cy="5902915"/>
              <a:chOff x="683568" y="476672"/>
              <a:chExt cx="6480720" cy="5902915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683568" y="476672"/>
                <a:ext cx="979179" cy="46166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 smtClean="0"/>
                  <a:t>Step 5</a:t>
                </a:r>
                <a:endParaRPr lang="en-GB" sz="2400" b="1" dirty="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1763688" y="476672"/>
                <a:ext cx="32403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 err="1" smtClean="0"/>
                  <a:t>Invitare</a:t>
                </a:r>
                <a:r>
                  <a:rPr lang="en-GB" sz="2400" dirty="0" smtClean="0"/>
                  <a:t> </a:t>
                </a:r>
                <a:r>
                  <a:rPr lang="en-GB" sz="2400" dirty="0" err="1" smtClean="0"/>
                  <a:t>utenti</a:t>
                </a:r>
                <a:endParaRPr lang="en-GB" sz="2400" dirty="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499992" y="5733256"/>
                <a:ext cx="2520280" cy="64633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 err="1" smtClean="0"/>
                  <a:t>Clicca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sul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tasto</a:t>
                </a:r>
                <a:r>
                  <a:rPr lang="en-GB" dirty="0" smtClean="0"/>
                  <a:t> </a:t>
                </a:r>
                <a:r>
                  <a:rPr lang="en-GB" b="1" dirty="0" err="1" smtClean="0"/>
                  <a:t>Vai</a:t>
                </a:r>
                <a:r>
                  <a:rPr lang="en-GB" b="1" dirty="0" smtClean="0"/>
                  <a:t> </a:t>
                </a:r>
                <a:r>
                  <a:rPr lang="en-GB" dirty="0" smtClean="0"/>
                  <a:t>per </a:t>
                </a:r>
                <a:r>
                  <a:rPr lang="en-GB" b="1" dirty="0" err="1" smtClean="0"/>
                  <a:t>invitare</a:t>
                </a:r>
                <a:r>
                  <a:rPr lang="en-GB" b="1" dirty="0" smtClean="0"/>
                  <a:t> </a:t>
                </a:r>
                <a:r>
                  <a:rPr lang="en-GB" b="1" dirty="0" err="1" smtClean="0"/>
                  <a:t>utenti</a:t>
                </a:r>
                <a:endParaRPr lang="en-GB" b="1" dirty="0"/>
              </a:p>
            </p:txBody>
          </p:sp>
          <p:cxnSp>
            <p:nvCxnSpPr>
              <p:cNvPr id="12" name="Straight Arrow Connector 11"/>
              <p:cNvCxnSpPr>
                <a:endCxn id="13" idx="4"/>
              </p:cNvCxnSpPr>
              <p:nvPr/>
            </p:nvCxnSpPr>
            <p:spPr>
              <a:xfrm flipV="1">
                <a:off x="6660232" y="5013176"/>
                <a:ext cx="216024" cy="72008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Oval 12"/>
              <p:cNvSpPr/>
              <p:nvPr/>
            </p:nvSpPr>
            <p:spPr>
              <a:xfrm>
                <a:off x="6588224" y="4437112"/>
                <a:ext cx="576064" cy="57606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noFill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TS_invite_new_pupils1.png"/>
          <p:cNvPicPr>
            <a:picLocks noChangeAspect="1"/>
          </p:cNvPicPr>
          <p:nvPr/>
        </p:nvPicPr>
        <p:blipFill>
          <a:blip r:embed="rId3" cstate="print"/>
          <a:srcRect l="10626" t="20849" r="15350" b="31052"/>
          <a:stretch>
            <a:fillRect/>
          </a:stretch>
        </p:blipFill>
        <p:spPr>
          <a:xfrm>
            <a:off x="971600" y="1988840"/>
            <a:ext cx="6768752" cy="2376264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4211960" y="1196752"/>
            <a:ext cx="2880320" cy="2160240"/>
            <a:chOff x="4211960" y="1196752"/>
            <a:chExt cx="2880320" cy="2160240"/>
          </a:xfrm>
        </p:grpSpPr>
        <p:sp>
          <p:nvSpPr>
            <p:cNvPr id="3" name="TextBox 2"/>
            <p:cNvSpPr txBox="1"/>
            <p:nvPr/>
          </p:nvSpPr>
          <p:spPr>
            <a:xfrm>
              <a:off x="4644008" y="1196752"/>
              <a:ext cx="2448272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 err="1" smtClean="0"/>
                <a:t>Scrivi</a:t>
              </a:r>
              <a:r>
                <a:rPr lang="en-GB" dirty="0" smtClean="0"/>
                <a:t> </a:t>
              </a:r>
              <a:r>
                <a:rPr lang="en-GB" dirty="0" err="1" smtClean="0"/>
                <a:t>nome</a:t>
              </a:r>
              <a:r>
                <a:rPr lang="en-GB" dirty="0" smtClean="0"/>
                <a:t> e </a:t>
              </a:r>
              <a:r>
                <a:rPr lang="en-GB" dirty="0" err="1" smtClean="0"/>
                <a:t>cognome</a:t>
              </a:r>
              <a:r>
                <a:rPr lang="en-GB" dirty="0" smtClean="0"/>
                <a:t> </a:t>
              </a:r>
              <a:r>
                <a:rPr lang="en-GB" dirty="0" err="1" smtClean="0"/>
                <a:t>dello</a:t>
              </a:r>
              <a:r>
                <a:rPr lang="en-GB" dirty="0" smtClean="0"/>
                <a:t> </a:t>
              </a:r>
              <a:r>
                <a:rPr lang="en-GB" dirty="0" err="1" smtClean="0"/>
                <a:t>studente</a:t>
              </a:r>
              <a:endParaRPr lang="en-GB" dirty="0"/>
            </a:p>
          </p:txBody>
        </p:sp>
        <p:cxnSp>
          <p:nvCxnSpPr>
            <p:cNvPr id="4" name="Straight Arrow Connector 3"/>
            <p:cNvCxnSpPr>
              <a:stCxn id="3" idx="2"/>
              <a:endCxn id="8" idx="0"/>
            </p:cNvCxnSpPr>
            <p:nvPr/>
          </p:nvCxnSpPr>
          <p:spPr>
            <a:xfrm flipH="1">
              <a:off x="5580112" y="1843083"/>
              <a:ext cx="288032" cy="108186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/>
            <p:cNvSpPr/>
            <p:nvPr/>
          </p:nvSpPr>
          <p:spPr>
            <a:xfrm>
              <a:off x="4211960" y="2924944"/>
              <a:ext cx="2736304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noFill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83568" y="476672"/>
            <a:ext cx="979179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Step 5</a:t>
            </a:r>
            <a:endParaRPr lang="en-GB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763688" y="476672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/>
              <a:t>Invita</a:t>
            </a:r>
            <a:r>
              <a:rPr lang="en-GB" sz="2400" dirty="0" smtClean="0"/>
              <a:t> </a:t>
            </a:r>
            <a:r>
              <a:rPr lang="en-GB" sz="2400" dirty="0" err="1" smtClean="0"/>
              <a:t>nuovi</a:t>
            </a:r>
            <a:r>
              <a:rPr lang="en-GB" sz="2400" dirty="0" smtClean="0"/>
              <a:t> </a:t>
            </a:r>
            <a:r>
              <a:rPr lang="en-GB" sz="2400" dirty="0" err="1" smtClean="0"/>
              <a:t>studenti</a:t>
            </a:r>
            <a:endParaRPr lang="en-GB" sz="24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899592" y="3717032"/>
            <a:ext cx="3672408" cy="2380332"/>
            <a:chOff x="899592" y="3717032"/>
            <a:chExt cx="3672408" cy="2380332"/>
          </a:xfrm>
        </p:grpSpPr>
        <p:sp>
          <p:nvSpPr>
            <p:cNvPr id="11" name="Rectangle 10"/>
            <p:cNvSpPr/>
            <p:nvPr/>
          </p:nvSpPr>
          <p:spPr>
            <a:xfrm>
              <a:off x="4355976" y="3717032"/>
              <a:ext cx="216024" cy="216024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99592" y="3789040"/>
              <a:ext cx="2520280" cy="230832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i="1" dirty="0" err="1" smtClean="0">
                  <a:solidFill>
                    <a:schemeClr val="tx2"/>
                  </a:solidFill>
                </a:rPr>
                <a:t>Suggerimento</a:t>
              </a:r>
              <a:r>
                <a:rPr lang="en-GB" i="1" dirty="0" smtClean="0">
                  <a:solidFill>
                    <a:schemeClr val="tx2"/>
                  </a:solidFill>
                </a:rPr>
                <a:t>: </a:t>
              </a:r>
              <a:r>
                <a:rPr lang="en-GB" i="1" dirty="0" err="1" smtClean="0">
                  <a:solidFill>
                    <a:schemeClr val="tx2"/>
                  </a:solidFill>
                </a:rPr>
                <a:t>il</a:t>
              </a:r>
              <a:r>
                <a:rPr lang="en-GB" i="1" dirty="0" smtClean="0">
                  <a:solidFill>
                    <a:schemeClr val="tx2"/>
                  </a:solidFill>
                </a:rPr>
                <a:t> campo </a:t>
              </a:r>
              <a:r>
                <a:rPr lang="en-GB" b="1" i="1" dirty="0" err="1" smtClean="0">
                  <a:solidFill>
                    <a:schemeClr val="tx2"/>
                  </a:solidFill>
                </a:rPr>
                <a:t>invita</a:t>
              </a:r>
              <a:r>
                <a:rPr lang="en-GB" b="1" i="1" dirty="0" smtClean="0">
                  <a:solidFill>
                    <a:schemeClr val="tx2"/>
                  </a:solidFill>
                </a:rPr>
                <a:t> </a:t>
              </a:r>
              <a:r>
                <a:rPr lang="en-GB" b="1" i="1" dirty="0" err="1" smtClean="0">
                  <a:solidFill>
                    <a:schemeClr val="tx2"/>
                  </a:solidFill>
                </a:rPr>
                <a:t>nuovi</a:t>
              </a:r>
              <a:r>
                <a:rPr lang="en-GB" b="1" i="1" dirty="0" smtClean="0">
                  <a:solidFill>
                    <a:schemeClr val="tx2"/>
                  </a:solidFill>
                </a:rPr>
                <a:t> </a:t>
              </a:r>
              <a:r>
                <a:rPr lang="en-GB" b="1" i="1" dirty="0" err="1" smtClean="0">
                  <a:solidFill>
                    <a:schemeClr val="tx2"/>
                  </a:solidFill>
                </a:rPr>
                <a:t>studenti</a:t>
              </a:r>
              <a:r>
                <a:rPr lang="en-GB" b="1" i="1" dirty="0" smtClean="0">
                  <a:solidFill>
                    <a:schemeClr val="tx2"/>
                  </a:solidFill>
                </a:rPr>
                <a:t> </a:t>
              </a:r>
              <a:r>
                <a:rPr lang="en-GB" i="1" dirty="0" err="1" smtClean="0">
                  <a:solidFill>
                    <a:schemeClr val="tx2"/>
                  </a:solidFill>
                </a:rPr>
                <a:t>contiene</a:t>
              </a:r>
              <a:r>
                <a:rPr lang="en-GB" i="1" dirty="0" smtClean="0">
                  <a:solidFill>
                    <a:schemeClr val="tx2"/>
                  </a:solidFill>
                </a:rPr>
                <a:t> di default 3 </a:t>
              </a:r>
              <a:r>
                <a:rPr lang="en-GB" i="1" dirty="0" err="1" smtClean="0">
                  <a:solidFill>
                    <a:schemeClr val="tx2"/>
                  </a:solidFill>
                </a:rPr>
                <a:t>nomi</a:t>
              </a:r>
              <a:r>
                <a:rPr lang="en-GB" i="1" dirty="0" smtClean="0">
                  <a:solidFill>
                    <a:schemeClr val="tx2"/>
                  </a:solidFill>
                </a:rPr>
                <a:t>, ma </a:t>
              </a:r>
              <a:r>
                <a:rPr lang="en-GB" i="1" dirty="0" err="1" smtClean="0">
                  <a:solidFill>
                    <a:schemeClr val="tx2"/>
                  </a:solidFill>
                </a:rPr>
                <a:t>puoi</a:t>
              </a:r>
              <a:r>
                <a:rPr lang="en-GB" i="1" dirty="0" smtClean="0">
                  <a:solidFill>
                    <a:schemeClr val="tx2"/>
                  </a:solidFill>
                </a:rPr>
                <a:t> </a:t>
              </a:r>
              <a:r>
                <a:rPr lang="en-GB" i="1" dirty="0" err="1" smtClean="0">
                  <a:solidFill>
                    <a:schemeClr val="tx2"/>
                  </a:solidFill>
                </a:rPr>
                <a:t>aggiungerne</a:t>
              </a:r>
              <a:r>
                <a:rPr lang="en-GB" i="1" dirty="0" smtClean="0">
                  <a:solidFill>
                    <a:schemeClr val="tx2"/>
                  </a:solidFill>
                </a:rPr>
                <a:t> di </a:t>
              </a:r>
              <a:r>
                <a:rPr lang="en-GB" i="1" dirty="0" err="1" smtClean="0">
                  <a:solidFill>
                    <a:schemeClr val="tx2"/>
                  </a:solidFill>
                </a:rPr>
                <a:t>più</a:t>
              </a:r>
              <a:r>
                <a:rPr lang="en-GB" i="1" dirty="0" smtClean="0">
                  <a:solidFill>
                    <a:schemeClr val="tx2"/>
                  </a:solidFill>
                </a:rPr>
                <a:t> </a:t>
              </a:r>
              <a:r>
                <a:rPr lang="en-GB" i="1" dirty="0" err="1" smtClean="0">
                  <a:solidFill>
                    <a:schemeClr val="tx2"/>
                  </a:solidFill>
                </a:rPr>
                <a:t>cliccando</a:t>
              </a:r>
              <a:r>
                <a:rPr lang="en-GB" i="1" dirty="0" smtClean="0">
                  <a:solidFill>
                    <a:schemeClr val="tx2"/>
                  </a:solidFill>
                </a:rPr>
                <a:t> </a:t>
              </a:r>
              <a:r>
                <a:rPr lang="en-GB" i="1" dirty="0" err="1" smtClean="0">
                  <a:solidFill>
                    <a:schemeClr val="tx2"/>
                  </a:solidFill>
                </a:rPr>
                <a:t>sul</a:t>
              </a:r>
              <a:r>
                <a:rPr lang="en-GB" i="1" dirty="0" smtClean="0">
                  <a:solidFill>
                    <a:schemeClr val="tx2"/>
                  </a:solidFill>
                </a:rPr>
                <a:t> piccolo segno “+” al di sotto del </a:t>
              </a:r>
              <a:r>
                <a:rPr lang="en-GB" i="1" dirty="0" err="1" smtClean="0">
                  <a:solidFill>
                    <a:schemeClr val="tx2"/>
                  </a:solidFill>
                </a:rPr>
                <a:t>numero</a:t>
              </a:r>
              <a:r>
                <a:rPr lang="en-GB" i="1" dirty="0" smtClean="0">
                  <a:solidFill>
                    <a:schemeClr val="tx2"/>
                  </a:solidFill>
                </a:rPr>
                <a:t> 3</a:t>
              </a:r>
              <a:endParaRPr lang="en-GB" i="1" dirty="0">
                <a:solidFill>
                  <a:schemeClr val="tx2"/>
                </a:solidFill>
              </a:endParaRPr>
            </a:p>
          </p:txBody>
        </p:sp>
        <p:cxnSp>
          <p:nvCxnSpPr>
            <p:cNvPr id="13" name="Straight Arrow Connector 12"/>
            <p:cNvCxnSpPr>
              <a:endCxn id="11" idx="1"/>
            </p:cNvCxnSpPr>
            <p:nvPr/>
          </p:nvCxnSpPr>
          <p:spPr>
            <a:xfrm flipV="1">
              <a:off x="3419872" y="3825044"/>
              <a:ext cx="936104" cy="396044"/>
            </a:xfrm>
            <a:prstGeom prst="straightConnector1">
              <a:avLst/>
            </a:prstGeom>
            <a:ln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4355976" y="3933056"/>
            <a:ext cx="2880320" cy="1017404"/>
            <a:chOff x="4355976" y="3933056"/>
            <a:chExt cx="2880320" cy="1017404"/>
          </a:xfrm>
        </p:grpSpPr>
        <p:sp>
          <p:nvSpPr>
            <p:cNvPr id="21" name="TextBox 20"/>
            <p:cNvSpPr txBox="1"/>
            <p:nvPr/>
          </p:nvSpPr>
          <p:spPr>
            <a:xfrm>
              <a:off x="5868144" y="4581128"/>
              <a:ext cx="1368152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 err="1" smtClean="0"/>
                <a:t>Clicca</a:t>
              </a:r>
              <a:r>
                <a:rPr lang="en-GB" dirty="0" smtClean="0"/>
                <a:t> </a:t>
              </a:r>
              <a:r>
                <a:rPr lang="en-GB" b="1" dirty="0" err="1" smtClean="0"/>
                <a:t>Invia</a:t>
              </a:r>
              <a:endParaRPr lang="en-GB" dirty="0"/>
            </a:p>
          </p:txBody>
        </p:sp>
        <p:sp>
          <p:nvSpPr>
            <p:cNvPr id="22" name="Oval 21"/>
            <p:cNvSpPr/>
            <p:nvPr/>
          </p:nvSpPr>
          <p:spPr>
            <a:xfrm>
              <a:off x="4355976" y="3933056"/>
              <a:ext cx="504056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noFill/>
              </a:endParaRPr>
            </a:p>
          </p:txBody>
        </p:sp>
        <p:cxnSp>
          <p:nvCxnSpPr>
            <p:cNvPr id="23" name="Straight Arrow Connector 22"/>
            <p:cNvCxnSpPr>
              <a:stCxn id="21" idx="1"/>
              <a:endCxn id="22" idx="6"/>
            </p:cNvCxnSpPr>
            <p:nvPr/>
          </p:nvCxnSpPr>
          <p:spPr>
            <a:xfrm flipH="1" flipV="1">
              <a:off x="4860032" y="4149080"/>
              <a:ext cx="1008112" cy="61671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TS_invite_new_pupils2.png"/>
          <p:cNvPicPr>
            <a:picLocks noChangeAspect="1"/>
          </p:cNvPicPr>
          <p:nvPr/>
        </p:nvPicPr>
        <p:blipFill>
          <a:blip r:embed="rId3" cstate="print"/>
          <a:srcRect l="6688" t="16534" r="12201" b="35449"/>
          <a:stretch>
            <a:fillRect/>
          </a:stretch>
        </p:blipFill>
        <p:spPr>
          <a:xfrm>
            <a:off x="611560" y="1988840"/>
            <a:ext cx="7416824" cy="2376264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2843808" y="1124744"/>
            <a:ext cx="4320480" cy="2304256"/>
            <a:chOff x="2843808" y="1124744"/>
            <a:chExt cx="4320480" cy="2304256"/>
          </a:xfrm>
        </p:grpSpPr>
        <p:sp>
          <p:nvSpPr>
            <p:cNvPr id="3" name="TextBox 2"/>
            <p:cNvSpPr txBox="1"/>
            <p:nvPr/>
          </p:nvSpPr>
          <p:spPr>
            <a:xfrm>
              <a:off x="3491880" y="1124744"/>
              <a:ext cx="3672408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Il </a:t>
              </a:r>
              <a:r>
                <a:rPr lang="en-GB" dirty="0" err="1" smtClean="0"/>
                <a:t>sistema</a:t>
              </a:r>
              <a:r>
                <a:rPr lang="en-GB" dirty="0" smtClean="0"/>
                <a:t> </a:t>
              </a:r>
              <a:r>
                <a:rPr lang="en-GB" dirty="0" err="1" smtClean="0"/>
                <a:t>proporrà</a:t>
              </a:r>
              <a:r>
                <a:rPr lang="en-GB" dirty="0" smtClean="0"/>
                <a:t> </a:t>
              </a:r>
              <a:r>
                <a:rPr lang="en-GB" dirty="0" err="1" smtClean="0"/>
                <a:t>uno</a:t>
              </a:r>
              <a:r>
                <a:rPr lang="en-GB" dirty="0" smtClean="0"/>
                <a:t> user-id e </a:t>
              </a:r>
              <a:r>
                <a:rPr lang="en-GB" dirty="0" err="1" smtClean="0"/>
                <a:t>una</a:t>
              </a:r>
              <a:r>
                <a:rPr lang="en-GB" dirty="0" smtClean="0"/>
                <a:t> password per </a:t>
              </a:r>
              <a:r>
                <a:rPr lang="en-GB" dirty="0" err="1" smtClean="0"/>
                <a:t>ciascuno</a:t>
              </a:r>
              <a:r>
                <a:rPr lang="en-GB" dirty="0" smtClean="0"/>
                <a:t> </a:t>
              </a:r>
              <a:r>
                <a:rPr lang="en-GB" dirty="0" err="1" smtClean="0"/>
                <a:t>studente</a:t>
              </a:r>
              <a:r>
                <a:rPr lang="en-GB" dirty="0" smtClean="0"/>
                <a:t>.  </a:t>
              </a:r>
              <a:endParaRPr lang="en-GB" dirty="0"/>
            </a:p>
          </p:txBody>
        </p:sp>
        <p:cxnSp>
          <p:nvCxnSpPr>
            <p:cNvPr id="4" name="Straight Arrow Connector 3"/>
            <p:cNvCxnSpPr>
              <a:stCxn id="3" idx="2"/>
              <a:endCxn id="8" idx="0"/>
            </p:cNvCxnSpPr>
            <p:nvPr/>
          </p:nvCxnSpPr>
          <p:spPr>
            <a:xfrm flipH="1">
              <a:off x="4031940" y="1771075"/>
              <a:ext cx="1296144" cy="122587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/>
            <p:cNvSpPr/>
            <p:nvPr/>
          </p:nvSpPr>
          <p:spPr>
            <a:xfrm>
              <a:off x="2843808" y="2996952"/>
              <a:ext cx="2376264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noFill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83568" y="476672"/>
            <a:ext cx="979179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Step 5</a:t>
            </a:r>
            <a:endParaRPr lang="en-GB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763688" y="476672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/>
              <a:t>Invita</a:t>
            </a:r>
            <a:r>
              <a:rPr lang="en-GB" sz="2400" dirty="0" smtClean="0"/>
              <a:t> </a:t>
            </a:r>
            <a:r>
              <a:rPr lang="en-GB" sz="2400" dirty="0" err="1" smtClean="0"/>
              <a:t>nuovi</a:t>
            </a:r>
            <a:r>
              <a:rPr lang="en-GB" sz="2400" dirty="0" smtClean="0"/>
              <a:t> </a:t>
            </a:r>
            <a:r>
              <a:rPr lang="en-GB" sz="2400" dirty="0" err="1" smtClean="0"/>
              <a:t>studenti</a:t>
            </a:r>
            <a:endParaRPr lang="en-GB" sz="24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4211960" y="3284984"/>
            <a:ext cx="4248472" cy="1621344"/>
            <a:chOff x="4211960" y="3212976"/>
            <a:chExt cx="4248472" cy="1621344"/>
          </a:xfrm>
        </p:grpSpPr>
        <p:sp>
          <p:nvSpPr>
            <p:cNvPr id="11" name="Rectangle 10"/>
            <p:cNvSpPr/>
            <p:nvPr/>
          </p:nvSpPr>
          <p:spPr>
            <a:xfrm>
              <a:off x="4211960" y="3212976"/>
              <a:ext cx="576064" cy="216024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436096" y="3356992"/>
              <a:ext cx="3024336" cy="147732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i="1" dirty="0" err="1" smtClean="0">
                  <a:solidFill>
                    <a:schemeClr val="tx2"/>
                  </a:solidFill>
                </a:rPr>
                <a:t>Suggerimento</a:t>
              </a:r>
              <a:r>
                <a:rPr lang="en-GB" i="1" dirty="0" smtClean="0">
                  <a:solidFill>
                    <a:schemeClr val="tx2"/>
                  </a:solidFill>
                </a:rPr>
                <a:t>: </a:t>
              </a:r>
              <a:r>
                <a:rPr lang="en-GB" i="1" dirty="0" err="1" smtClean="0">
                  <a:solidFill>
                    <a:schemeClr val="tx2"/>
                  </a:solidFill>
                </a:rPr>
                <a:t>puoi</a:t>
              </a:r>
              <a:r>
                <a:rPr lang="en-GB" i="1" dirty="0" smtClean="0">
                  <a:solidFill>
                    <a:schemeClr val="tx2"/>
                  </a:solidFill>
                </a:rPr>
                <a:t> </a:t>
              </a:r>
              <a:r>
                <a:rPr lang="en-GB" i="1" dirty="0" err="1" smtClean="0">
                  <a:solidFill>
                    <a:schemeClr val="tx2"/>
                  </a:solidFill>
                </a:rPr>
                <a:t>modificare</a:t>
              </a:r>
              <a:r>
                <a:rPr lang="en-GB" i="1" dirty="0" smtClean="0">
                  <a:solidFill>
                    <a:schemeClr val="tx2"/>
                  </a:solidFill>
                </a:rPr>
                <a:t> lo username e la   password (</a:t>
              </a:r>
              <a:r>
                <a:rPr lang="en-GB" i="1" dirty="0" err="1" smtClean="0">
                  <a:solidFill>
                    <a:schemeClr val="tx2"/>
                  </a:solidFill>
                </a:rPr>
                <a:t>potrebbe</a:t>
              </a:r>
              <a:r>
                <a:rPr lang="en-GB" i="1" dirty="0" smtClean="0">
                  <a:solidFill>
                    <a:schemeClr val="tx2"/>
                  </a:solidFill>
                </a:rPr>
                <a:t> </a:t>
              </a:r>
              <a:r>
                <a:rPr lang="en-GB" i="1" dirty="0" err="1" smtClean="0">
                  <a:solidFill>
                    <a:schemeClr val="tx2"/>
                  </a:solidFill>
                </a:rPr>
                <a:t>essere</a:t>
              </a:r>
              <a:r>
                <a:rPr lang="en-GB" i="1" dirty="0" smtClean="0">
                  <a:solidFill>
                    <a:schemeClr val="tx2"/>
                  </a:solidFill>
                </a:rPr>
                <a:t> utile </a:t>
              </a:r>
              <a:r>
                <a:rPr lang="en-GB" i="1" dirty="0" err="1" smtClean="0">
                  <a:solidFill>
                    <a:schemeClr val="tx2"/>
                  </a:solidFill>
                </a:rPr>
                <a:t>modificare</a:t>
              </a:r>
              <a:r>
                <a:rPr lang="en-GB" i="1" dirty="0" smtClean="0">
                  <a:solidFill>
                    <a:schemeClr val="tx2"/>
                  </a:solidFill>
                </a:rPr>
                <a:t> la password in </a:t>
              </a:r>
              <a:r>
                <a:rPr lang="en-GB" i="1" dirty="0" err="1" smtClean="0">
                  <a:solidFill>
                    <a:schemeClr val="tx2"/>
                  </a:solidFill>
                </a:rPr>
                <a:t>una</a:t>
              </a:r>
              <a:r>
                <a:rPr lang="en-GB" i="1" dirty="0" smtClean="0">
                  <a:solidFill>
                    <a:schemeClr val="tx2"/>
                  </a:solidFill>
                </a:rPr>
                <a:t> </a:t>
              </a:r>
              <a:r>
                <a:rPr lang="en-GB" i="1" dirty="0" err="1" smtClean="0">
                  <a:solidFill>
                    <a:schemeClr val="tx2"/>
                  </a:solidFill>
                </a:rPr>
                <a:t>più</a:t>
              </a:r>
              <a:r>
                <a:rPr lang="en-GB" i="1" dirty="0" smtClean="0">
                  <a:solidFill>
                    <a:schemeClr val="tx2"/>
                  </a:solidFill>
                </a:rPr>
                <a:t> facile da </a:t>
              </a:r>
              <a:r>
                <a:rPr lang="en-GB" i="1" dirty="0" err="1" smtClean="0">
                  <a:solidFill>
                    <a:schemeClr val="tx2"/>
                  </a:solidFill>
                </a:rPr>
                <a:t>ricordare</a:t>
              </a:r>
              <a:r>
                <a:rPr lang="en-GB" i="1" dirty="0" smtClean="0">
                  <a:solidFill>
                    <a:schemeClr val="tx2"/>
                  </a:solidFill>
                </a:rPr>
                <a:t>)</a:t>
              </a:r>
              <a:endParaRPr lang="en-GB" i="1" dirty="0">
                <a:solidFill>
                  <a:schemeClr val="tx2"/>
                </a:solidFill>
              </a:endParaRPr>
            </a:p>
          </p:txBody>
        </p:sp>
        <p:cxnSp>
          <p:nvCxnSpPr>
            <p:cNvPr id="13" name="Straight Arrow Connector 12"/>
            <p:cNvCxnSpPr>
              <a:stCxn id="12" idx="1"/>
            </p:cNvCxnSpPr>
            <p:nvPr/>
          </p:nvCxnSpPr>
          <p:spPr>
            <a:xfrm flipH="1" flipV="1">
              <a:off x="4788024" y="3429000"/>
              <a:ext cx="648072" cy="666656"/>
            </a:xfrm>
            <a:prstGeom prst="straightConnector1">
              <a:avLst/>
            </a:prstGeom>
            <a:ln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539552" y="3933056"/>
            <a:ext cx="3672408" cy="1787426"/>
            <a:chOff x="539552" y="3933056"/>
            <a:chExt cx="3672408" cy="1787426"/>
          </a:xfrm>
        </p:grpSpPr>
        <p:sp>
          <p:nvSpPr>
            <p:cNvPr id="21" name="TextBox 20"/>
            <p:cNvSpPr txBox="1"/>
            <p:nvPr/>
          </p:nvSpPr>
          <p:spPr>
            <a:xfrm>
              <a:off x="1835696" y="4797152"/>
              <a:ext cx="2376264" cy="92333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 err="1" smtClean="0"/>
                <a:t>Quando</a:t>
              </a:r>
              <a:r>
                <a:rPr lang="en-GB" dirty="0" smtClean="0"/>
                <a:t> </a:t>
              </a:r>
              <a:r>
                <a:rPr lang="en-GB" dirty="0" err="1" smtClean="0"/>
                <a:t>sei</a:t>
              </a:r>
              <a:r>
                <a:rPr lang="en-GB" dirty="0" smtClean="0"/>
                <a:t> </a:t>
              </a:r>
              <a:r>
                <a:rPr lang="en-GB" dirty="0" err="1" smtClean="0"/>
                <a:t>soddisfatto</a:t>
              </a:r>
              <a:r>
                <a:rPr lang="en-GB" dirty="0" smtClean="0"/>
                <a:t> </a:t>
              </a:r>
              <a:r>
                <a:rPr lang="en-GB" dirty="0" err="1" smtClean="0"/>
                <a:t>dello</a:t>
              </a:r>
              <a:r>
                <a:rPr lang="en-GB" dirty="0" smtClean="0"/>
                <a:t> username e </a:t>
              </a:r>
              <a:r>
                <a:rPr lang="en-GB" dirty="0" err="1" smtClean="0"/>
                <a:t>della</a:t>
              </a:r>
              <a:r>
                <a:rPr lang="en-GB" dirty="0" smtClean="0"/>
                <a:t> password, </a:t>
              </a:r>
              <a:r>
                <a:rPr lang="en-GB" dirty="0" err="1" smtClean="0"/>
                <a:t>clicca</a:t>
              </a:r>
              <a:r>
                <a:rPr lang="en-GB" dirty="0" smtClean="0"/>
                <a:t> </a:t>
              </a:r>
              <a:r>
                <a:rPr lang="en-GB" b="1" dirty="0" err="1" smtClean="0"/>
                <a:t>Invia</a:t>
              </a:r>
              <a:endParaRPr lang="en-GB" dirty="0"/>
            </a:p>
          </p:txBody>
        </p:sp>
        <p:sp>
          <p:nvSpPr>
            <p:cNvPr id="22" name="Oval 21"/>
            <p:cNvSpPr/>
            <p:nvPr/>
          </p:nvSpPr>
          <p:spPr>
            <a:xfrm>
              <a:off x="539552" y="3933056"/>
              <a:ext cx="648072" cy="57606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noFill/>
              </a:endParaRPr>
            </a:p>
          </p:txBody>
        </p:sp>
        <p:cxnSp>
          <p:nvCxnSpPr>
            <p:cNvPr id="23" name="Straight Arrow Connector 22"/>
            <p:cNvCxnSpPr>
              <a:stCxn id="21" idx="1"/>
              <a:endCxn id="22" idx="5"/>
            </p:cNvCxnSpPr>
            <p:nvPr/>
          </p:nvCxnSpPr>
          <p:spPr>
            <a:xfrm flipH="1" flipV="1">
              <a:off x="1092716" y="4424757"/>
              <a:ext cx="742980" cy="83406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TS_invite_new_pupils3.png"/>
          <p:cNvPicPr>
            <a:picLocks noChangeAspect="1"/>
          </p:cNvPicPr>
          <p:nvPr/>
        </p:nvPicPr>
        <p:blipFill>
          <a:blip r:embed="rId3" cstate="print"/>
          <a:srcRect l="6688" t="16602" r="12201" b="32506"/>
          <a:stretch>
            <a:fillRect/>
          </a:stretch>
        </p:blipFill>
        <p:spPr>
          <a:xfrm>
            <a:off x="611560" y="1916832"/>
            <a:ext cx="7416824" cy="2304256"/>
          </a:xfrm>
          <a:prstGeom prst="rect">
            <a:avLst/>
          </a:prstGeom>
        </p:spPr>
      </p:pic>
      <p:grpSp>
        <p:nvGrpSpPr>
          <p:cNvPr id="5" name="Group 27"/>
          <p:cNvGrpSpPr/>
          <p:nvPr/>
        </p:nvGrpSpPr>
        <p:grpSpPr>
          <a:xfrm>
            <a:off x="683568" y="476672"/>
            <a:ext cx="5760640" cy="5498743"/>
            <a:chOff x="683568" y="476672"/>
            <a:chExt cx="5760640" cy="5498743"/>
          </a:xfrm>
        </p:grpSpPr>
        <p:sp>
          <p:nvSpPr>
            <p:cNvPr id="9" name="TextBox 8"/>
            <p:cNvSpPr txBox="1"/>
            <p:nvPr/>
          </p:nvSpPr>
          <p:spPr>
            <a:xfrm>
              <a:off x="683568" y="476672"/>
              <a:ext cx="979179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GB" sz="2400" b="1" dirty="0" smtClean="0"/>
                <a:t>Step 5</a:t>
              </a:r>
              <a:endParaRPr lang="en-GB" sz="24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763688" y="476672"/>
              <a:ext cx="32403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err="1" smtClean="0"/>
                <a:t>Invita</a:t>
              </a:r>
              <a:r>
                <a:rPr lang="en-GB" sz="2400" dirty="0" smtClean="0"/>
                <a:t> </a:t>
              </a:r>
              <a:r>
                <a:rPr lang="en-GB" sz="2400" dirty="0" err="1" smtClean="0"/>
                <a:t>nuovi</a:t>
              </a:r>
              <a:r>
                <a:rPr lang="en-GB" sz="2400" dirty="0" smtClean="0"/>
                <a:t> </a:t>
              </a:r>
              <a:r>
                <a:rPr lang="en-GB" sz="2400" dirty="0" err="1" smtClean="0"/>
                <a:t>studenti</a:t>
              </a:r>
              <a:endParaRPr lang="en-GB" sz="2400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364088" y="2996952"/>
              <a:ext cx="1080120" cy="432048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195736" y="4221088"/>
              <a:ext cx="3888432" cy="175432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i="1" dirty="0" err="1" smtClean="0">
                  <a:solidFill>
                    <a:schemeClr val="tx2"/>
                  </a:solidFill>
                </a:rPr>
                <a:t>Suggerimento</a:t>
              </a:r>
              <a:r>
                <a:rPr lang="en-GB" i="1" dirty="0" smtClean="0">
                  <a:solidFill>
                    <a:schemeClr val="tx2"/>
                  </a:solidFill>
                </a:rPr>
                <a:t>: </a:t>
              </a:r>
              <a:r>
                <a:rPr lang="en-GB" i="1" dirty="0" err="1" smtClean="0">
                  <a:solidFill>
                    <a:schemeClr val="tx2"/>
                  </a:solidFill>
                </a:rPr>
                <a:t>puoi</a:t>
              </a:r>
              <a:r>
                <a:rPr lang="en-GB" i="1" dirty="0" smtClean="0">
                  <a:solidFill>
                    <a:schemeClr val="tx2"/>
                  </a:solidFill>
                </a:rPr>
                <a:t> </a:t>
              </a:r>
              <a:r>
                <a:rPr lang="en-GB" i="1" dirty="0" err="1" smtClean="0">
                  <a:solidFill>
                    <a:schemeClr val="tx2"/>
                  </a:solidFill>
                </a:rPr>
                <a:t>cambiare</a:t>
              </a:r>
              <a:r>
                <a:rPr lang="en-GB" i="1" dirty="0" smtClean="0">
                  <a:solidFill>
                    <a:schemeClr val="tx2"/>
                  </a:solidFill>
                </a:rPr>
                <a:t> </a:t>
              </a:r>
              <a:r>
                <a:rPr lang="en-GB" i="1" dirty="0" err="1" smtClean="0">
                  <a:solidFill>
                    <a:schemeClr val="tx2"/>
                  </a:solidFill>
                </a:rPr>
                <a:t>il</a:t>
              </a:r>
              <a:r>
                <a:rPr lang="en-GB" i="1" dirty="0" smtClean="0">
                  <a:solidFill>
                    <a:schemeClr val="tx2"/>
                  </a:solidFill>
                </a:rPr>
                <a:t> </a:t>
              </a:r>
              <a:r>
                <a:rPr lang="en-GB" i="1" dirty="0" err="1" smtClean="0">
                  <a:solidFill>
                    <a:schemeClr val="tx2"/>
                  </a:solidFill>
                </a:rPr>
                <a:t>ruolo</a:t>
              </a:r>
              <a:r>
                <a:rPr lang="en-GB" i="1" dirty="0" smtClean="0">
                  <a:solidFill>
                    <a:schemeClr val="tx2"/>
                  </a:solidFill>
                </a:rPr>
                <a:t> </a:t>
              </a:r>
              <a:r>
                <a:rPr lang="en-GB" i="1" dirty="0" err="1" smtClean="0">
                  <a:solidFill>
                    <a:schemeClr val="tx2"/>
                  </a:solidFill>
                </a:rPr>
                <a:t>dei</a:t>
              </a:r>
              <a:r>
                <a:rPr lang="en-GB" i="1" dirty="0" smtClean="0">
                  <a:solidFill>
                    <a:schemeClr val="tx2"/>
                  </a:solidFill>
                </a:rPr>
                <a:t> </a:t>
              </a:r>
              <a:r>
                <a:rPr lang="en-GB" i="1" dirty="0" err="1" smtClean="0">
                  <a:solidFill>
                    <a:schemeClr val="tx2"/>
                  </a:solidFill>
                </a:rPr>
                <a:t>tuoi</a:t>
              </a:r>
              <a:r>
                <a:rPr lang="en-GB" i="1" dirty="0" smtClean="0">
                  <a:solidFill>
                    <a:schemeClr val="tx2"/>
                  </a:solidFill>
                </a:rPr>
                <a:t> </a:t>
              </a:r>
              <a:r>
                <a:rPr lang="en-GB" i="1" dirty="0" err="1" smtClean="0">
                  <a:solidFill>
                    <a:schemeClr val="tx2"/>
                  </a:solidFill>
                </a:rPr>
                <a:t>studenti</a:t>
              </a:r>
              <a:r>
                <a:rPr lang="en-GB" i="1" dirty="0" smtClean="0">
                  <a:solidFill>
                    <a:schemeClr val="tx2"/>
                  </a:solidFill>
                </a:rPr>
                <a:t> in eTwinning </a:t>
              </a:r>
              <a:r>
                <a:rPr lang="en-GB" i="1" dirty="0" err="1" smtClean="0">
                  <a:solidFill>
                    <a:schemeClr val="tx2"/>
                  </a:solidFill>
                </a:rPr>
                <a:t>cliccando</a:t>
              </a:r>
              <a:r>
                <a:rPr lang="en-GB" i="1" dirty="0" smtClean="0">
                  <a:solidFill>
                    <a:schemeClr val="tx2"/>
                  </a:solidFill>
                </a:rPr>
                <a:t> </a:t>
              </a:r>
              <a:r>
                <a:rPr lang="en-GB" i="1" dirty="0" err="1" smtClean="0">
                  <a:solidFill>
                    <a:schemeClr val="tx2"/>
                  </a:solidFill>
                </a:rPr>
                <a:t>sul</a:t>
              </a:r>
              <a:r>
                <a:rPr lang="en-GB" i="1" dirty="0" smtClean="0">
                  <a:solidFill>
                    <a:schemeClr val="tx2"/>
                  </a:solidFill>
                </a:rPr>
                <a:t> menu a </a:t>
              </a:r>
              <a:r>
                <a:rPr lang="en-GB" i="1" dirty="0" err="1" smtClean="0">
                  <a:solidFill>
                    <a:schemeClr val="tx2"/>
                  </a:solidFill>
                </a:rPr>
                <a:t>tendina</a:t>
              </a:r>
              <a:r>
                <a:rPr lang="en-GB" i="1" dirty="0" smtClean="0">
                  <a:solidFill>
                    <a:schemeClr val="tx2"/>
                  </a:solidFill>
                </a:rPr>
                <a:t>: ci </a:t>
              </a:r>
              <a:r>
                <a:rPr lang="en-GB" i="1" dirty="0" err="1" smtClean="0">
                  <a:solidFill>
                    <a:schemeClr val="tx2"/>
                  </a:solidFill>
                </a:rPr>
                <a:t>sono</a:t>
              </a:r>
              <a:r>
                <a:rPr lang="en-GB" i="1" dirty="0" smtClean="0">
                  <a:solidFill>
                    <a:schemeClr val="tx2"/>
                  </a:solidFill>
                </a:rPr>
                <a:t> due </a:t>
              </a:r>
              <a:r>
                <a:rPr lang="en-GB" i="1" dirty="0" err="1" smtClean="0">
                  <a:solidFill>
                    <a:schemeClr val="tx2"/>
                  </a:solidFill>
                </a:rPr>
                <a:t>opzioni</a:t>
              </a:r>
              <a:r>
                <a:rPr lang="en-GB" i="1" dirty="0" smtClean="0">
                  <a:solidFill>
                    <a:schemeClr val="tx2"/>
                  </a:solidFill>
                </a:rPr>
                <a:t> </a:t>
              </a:r>
              <a:r>
                <a:rPr lang="en-GB" b="1" i="1" dirty="0" smtClean="0">
                  <a:solidFill>
                    <a:schemeClr val="tx2"/>
                  </a:solidFill>
                </a:rPr>
                <a:t>TS </a:t>
              </a:r>
              <a:r>
                <a:rPr lang="en-GB" b="1" i="1" dirty="0" err="1" smtClean="0">
                  <a:solidFill>
                    <a:schemeClr val="tx2"/>
                  </a:solidFill>
                </a:rPr>
                <a:t>Studente</a:t>
              </a:r>
              <a:r>
                <a:rPr lang="en-GB" b="1" i="1" dirty="0" smtClean="0">
                  <a:solidFill>
                    <a:schemeClr val="tx2"/>
                  </a:solidFill>
                </a:rPr>
                <a:t> </a:t>
              </a:r>
              <a:r>
                <a:rPr lang="en-GB" i="1" dirty="0" smtClean="0">
                  <a:solidFill>
                    <a:schemeClr val="tx2"/>
                  </a:solidFill>
                </a:rPr>
                <a:t>e </a:t>
              </a:r>
              <a:r>
                <a:rPr lang="en-GB" b="1" i="1" dirty="0" smtClean="0">
                  <a:solidFill>
                    <a:schemeClr val="tx2"/>
                  </a:solidFill>
                </a:rPr>
                <a:t>TS </a:t>
              </a:r>
              <a:r>
                <a:rPr lang="en-GB" b="1" i="1" dirty="0" err="1" smtClean="0">
                  <a:solidFill>
                    <a:schemeClr val="tx2"/>
                  </a:solidFill>
                </a:rPr>
                <a:t>Studente</a:t>
              </a:r>
              <a:r>
                <a:rPr lang="en-GB" b="1" i="1" dirty="0" smtClean="0">
                  <a:solidFill>
                    <a:schemeClr val="tx2"/>
                  </a:solidFill>
                </a:rPr>
                <a:t> </a:t>
              </a:r>
              <a:r>
                <a:rPr lang="en-GB" b="1" i="1" dirty="0" err="1" smtClean="0">
                  <a:solidFill>
                    <a:schemeClr val="tx2"/>
                  </a:solidFill>
                </a:rPr>
                <a:t>amministratore</a:t>
              </a:r>
              <a:r>
                <a:rPr lang="en-GB" b="1" i="1" dirty="0" smtClean="0">
                  <a:solidFill>
                    <a:schemeClr val="tx2"/>
                  </a:solidFill>
                </a:rPr>
                <a:t> </a:t>
              </a:r>
              <a:r>
                <a:rPr lang="en-GB" i="1" dirty="0" smtClean="0">
                  <a:solidFill>
                    <a:schemeClr val="tx2"/>
                  </a:solidFill>
                </a:rPr>
                <a:t>(</a:t>
              </a:r>
              <a:r>
                <a:rPr lang="en-GB" i="1" dirty="0" err="1" smtClean="0">
                  <a:solidFill>
                    <a:schemeClr val="tx2"/>
                  </a:solidFill>
                </a:rPr>
                <a:t>vedi</a:t>
              </a:r>
              <a:r>
                <a:rPr lang="en-GB" i="1" dirty="0" smtClean="0">
                  <a:solidFill>
                    <a:schemeClr val="tx2"/>
                  </a:solidFill>
                </a:rPr>
                <a:t> </a:t>
              </a:r>
              <a:r>
                <a:rPr lang="en-GB" i="1" dirty="0" err="1" smtClean="0">
                  <a:solidFill>
                    <a:schemeClr val="tx2"/>
                  </a:solidFill>
                </a:rPr>
                <a:t>testo</a:t>
              </a:r>
              <a:r>
                <a:rPr lang="en-GB" i="1" dirty="0" smtClean="0">
                  <a:solidFill>
                    <a:schemeClr val="tx2"/>
                  </a:solidFill>
                </a:rPr>
                <a:t> </a:t>
              </a:r>
              <a:r>
                <a:rPr lang="en-GB" i="1" dirty="0" err="1" smtClean="0">
                  <a:solidFill>
                    <a:schemeClr val="tx2"/>
                  </a:solidFill>
                </a:rPr>
                <a:t>nel</a:t>
              </a:r>
              <a:r>
                <a:rPr lang="en-GB" i="1" dirty="0" smtClean="0">
                  <a:solidFill>
                    <a:schemeClr val="tx2"/>
                  </a:solidFill>
                </a:rPr>
                <a:t> </a:t>
              </a:r>
              <a:r>
                <a:rPr lang="en-GB" i="1" dirty="0" err="1" smtClean="0">
                  <a:solidFill>
                    <a:schemeClr val="tx2"/>
                  </a:solidFill>
                </a:rPr>
                <a:t>riquadro</a:t>
              </a:r>
              <a:r>
                <a:rPr lang="en-GB" i="1" dirty="0" smtClean="0">
                  <a:solidFill>
                    <a:schemeClr val="tx2"/>
                  </a:solidFill>
                </a:rPr>
                <a:t> per </a:t>
              </a:r>
              <a:r>
                <a:rPr lang="en-GB" i="1" dirty="0" err="1" smtClean="0">
                  <a:solidFill>
                    <a:schemeClr val="tx2"/>
                  </a:solidFill>
                </a:rPr>
                <a:t>maggiori</a:t>
              </a:r>
              <a:r>
                <a:rPr lang="en-GB" i="1" dirty="0" smtClean="0">
                  <a:solidFill>
                    <a:schemeClr val="tx2"/>
                  </a:solidFill>
                </a:rPr>
                <a:t> </a:t>
              </a:r>
              <a:r>
                <a:rPr lang="en-GB" i="1" dirty="0" err="1" smtClean="0">
                  <a:solidFill>
                    <a:schemeClr val="tx2"/>
                  </a:solidFill>
                </a:rPr>
                <a:t>informazioni</a:t>
              </a:r>
              <a:r>
                <a:rPr lang="en-GB" i="1" dirty="0" smtClean="0">
                  <a:solidFill>
                    <a:schemeClr val="tx2"/>
                  </a:solidFill>
                </a:rPr>
                <a:t>)</a:t>
              </a:r>
              <a:endParaRPr lang="en-GB" i="1" dirty="0">
                <a:solidFill>
                  <a:schemeClr val="tx2"/>
                </a:solidFill>
              </a:endParaRP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 flipV="1">
              <a:off x="5220072" y="3356992"/>
              <a:ext cx="720080" cy="864096"/>
            </a:xfrm>
            <a:prstGeom prst="straightConnector1">
              <a:avLst/>
            </a:prstGeom>
            <a:ln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Straight Arrow Connector 19"/>
          <p:cNvCxnSpPr/>
          <p:nvPr/>
        </p:nvCxnSpPr>
        <p:spPr>
          <a:xfrm flipH="1" flipV="1">
            <a:off x="2771800" y="2780928"/>
            <a:ext cx="216024" cy="144016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827584" y="2348880"/>
            <a:ext cx="6984776" cy="50405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/>
          <p:nvPr/>
        </p:nvGrpSpPr>
        <p:grpSpPr>
          <a:xfrm>
            <a:off x="683568" y="476672"/>
            <a:ext cx="7882012" cy="5531842"/>
            <a:chOff x="683568" y="476672"/>
            <a:chExt cx="7882012" cy="5531842"/>
          </a:xfrm>
        </p:grpSpPr>
        <p:grpSp>
          <p:nvGrpSpPr>
            <p:cNvPr id="3" name="Group 13"/>
            <p:cNvGrpSpPr/>
            <p:nvPr/>
          </p:nvGrpSpPr>
          <p:grpSpPr>
            <a:xfrm>
              <a:off x="827584" y="1124744"/>
              <a:ext cx="7737996" cy="4883770"/>
              <a:chOff x="827584" y="1124744"/>
              <a:chExt cx="7737996" cy="4883770"/>
            </a:xfrm>
          </p:grpSpPr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52299" t="21657" b="48026"/>
              <a:stretch>
                <a:fillRect/>
              </a:stretch>
            </p:blipFill>
            <p:spPr bwMode="auto">
              <a:xfrm>
                <a:off x="827584" y="2204864"/>
                <a:ext cx="7737996" cy="2592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" name="TextBox 3"/>
              <p:cNvSpPr txBox="1"/>
              <p:nvPr/>
            </p:nvSpPr>
            <p:spPr>
              <a:xfrm>
                <a:off x="3275856" y="1124744"/>
                <a:ext cx="4104456" cy="64633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 err="1" smtClean="0"/>
                  <a:t>Scrivi</a:t>
                </a:r>
                <a:r>
                  <a:rPr lang="en-GB" dirty="0" smtClean="0"/>
                  <a:t> username e password, e </a:t>
                </a:r>
                <a:r>
                  <a:rPr lang="en-GB" dirty="0" err="1" smtClean="0"/>
                  <a:t>accedi</a:t>
                </a:r>
                <a:r>
                  <a:rPr lang="en-GB" dirty="0" smtClean="0"/>
                  <a:t> al  Desktop</a:t>
                </a:r>
                <a:endParaRPr lang="en-GB" dirty="0"/>
              </a:p>
            </p:txBody>
          </p:sp>
          <p:cxnSp>
            <p:nvCxnSpPr>
              <p:cNvPr id="6" name="Straight Arrow Connector 5"/>
              <p:cNvCxnSpPr>
                <a:stCxn id="4" idx="2"/>
              </p:cNvCxnSpPr>
              <p:nvPr/>
            </p:nvCxnSpPr>
            <p:spPr>
              <a:xfrm>
                <a:off x="5328084" y="1771075"/>
                <a:ext cx="252028" cy="505797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9"/>
              <p:cNvSpPr txBox="1"/>
              <p:nvPr/>
            </p:nvSpPr>
            <p:spPr>
              <a:xfrm>
                <a:off x="3923928" y="5085184"/>
                <a:ext cx="3600400" cy="92333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i="1" dirty="0" err="1" smtClean="0">
                    <a:solidFill>
                      <a:schemeClr val="tx2">
                        <a:lumMod val="75000"/>
                      </a:schemeClr>
                    </a:solidFill>
                  </a:rPr>
                  <a:t>Suggerimento</a:t>
                </a:r>
                <a:r>
                  <a:rPr lang="en-GB" i="1" dirty="0" smtClean="0">
                    <a:solidFill>
                      <a:schemeClr val="tx2">
                        <a:lumMod val="75000"/>
                      </a:schemeClr>
                    </a:solidFill>
                  </a:rPr>
                  <a:t>: </a:t>
                </a:r>
                <a:r>
                  <a:rPr lang="en-GB" i="1" dirty="0" err="1" smtClean="0">
                    <a:solidFill>
                      <a:schemeClr val="tx2">
                        <a:lumMod val="75000"/>
                      </a:schemeClr>
                    </a:solidFill>
                  </a:rPr>
                  <a:t>clicca</a:t>
                </a:r>
                <a:r>
                  <a:rPr lang="en-GB" i="1" dirty="0" smtClean="0">
                    <a:solidFill>
                      <a:schemeClr val="tx2">
                        <a:lumMod val="75000"/>
                      </a:schemeClr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>
                        <a:lumMod val="75000"/>
                      </a:schemeClr>
                    </a:solidFill>
                  </a:rPr>
                  <a:t>su</a:t>
                </a:r>
                <a:r>
                  <a:rPr lang="en-GB" i="1" dirty="0" smtClean="0">
                    <a:solidFill>
                      <a:schemeClr val="tx2">
                        <a:lumMod val="75000"/>
                      </a:schemeClr>
                    </a:solidFill>
                  </a:rPr>
                  <a:t> “</a:t>
                </a:r>
                <a:r>
                  <a:rPr lang="en-GB" i="1" dirty="0" err="1" smtClean="0">
                    <a:solidFill>
                      <a:schemeClr val="tx2">
                        <a:lumMod val="75000"/>
                      </a:schemeClr>
                    </a:solidFill>
                  </a:rPr>
                  <a:t>Dimenticato</a:t>
                </a:r>
                <a:r>
                  <a:rPr lang="en-GB" i="1" dirty="0" smtClean="0">
                    <a:solidFill>
                      <a:schemeClr val="tx2">
                        <a:lumMod val="75000"/>
                      </a:schemeClr>
                    </a:solidFill>
                  </a:rPr>
                  <a:t> la password?” se non </a:t>
                </a:r>
                <a:r>
                  <a:rPr lang="en-GB" i="1" dirty="0" err="1" smtClean="0">
                    <a:solidFill>
                      <a:schemeClr val="tx2">
                        <a:lumMod val="75000"/>
                      </a:schemeClr>
                    </a:solidFill>
                  </a:rPr>
                  <a:t>ricordi</a:t>
                </a:r>
                <a:r>
                  <a:rPr lang="en-GB" i="1" dirty="0" smtClean="0">
                    <a:solidFill>
                      <a:schemeClr val="tx2">
                        <a:lumMod val="75000"/>
                      </a:schemeClr>
                    </a:solidFill>
                  </a:rPr>
                  <a:t> di </a:t>
                </a:r>
                <a:r>
                  <a:rPr lang="en-GB" i="1" dirty="0" err="1" smtClean="0">
                    <a:solidFill>
                      <a:schemeClr val="tx2">
                        <a:lumMod val="75000"/>
                      </a:schemeClr>
                    </a:solidFill>
                  </a:rPr>
                  <a:t>dati</a:t>
                </a:r>
                <a:r>
                  <a:rPr lang="en-GB" i="1" dirty="0" smtClean="0">
                    <a:solidFill>
                      <a:schemeClr val="tx2">
                        <a:lumMod val="75000"/>
                      </a:schemeClr>
                    </a:solidFill>
                  </a:rPr>
                  <a:t> di </a:t>
                </a:r>
                <a:r>
                  <a:rPr lang="en-GB" i="1" dirty="0" err="1" smtClean="0">
                    <a:solidFill>
                      <a:schemeClr val="tx2">
                        <a:lumMod val="75000"/>
                      </a:schemeClr>
                    </a:solidFill>
                  </a:rPr>
                  <a:t>accesso</a:t>
                </a:r>
                <a:endParaRPr lang="en-GB" i="1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cxnSp>
            <p:nvCxnSpPr>
              <p:cNvPr id="12" name="Straight Arrow Connector 11"/>
              <p:cNvCxnSpPr/>
              <p:nvPr/>
            </p:nvCxnSpPr>
            <p:spPr>
              <a:xfrm flipH="1" flipV="1">
                <a:off x="5220072" y="3861048"/>
                <a:ext cx="216024" cy="1224136"/>
              </a:xfrm>
              <a:prstGeom prst="straightConnector1">
                <a:avLst/>
              </a:prstGeom>
              <a:ln>
                <a:solidFill>
                  <a:schemeClr val="tx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/>
            <p:cNvSpPr txBox="1"/>
            <p:nvPr/>
          </p:nvSpPr>
          <p:spPr>
            <a:xfrm>
              <a:off x="683568" y="476672"/>
              <a:ext cx="979179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GB" sz="2400" b="1" dirty="0" smtClean="0"/>
                <a:t>Step 1</a:t>
              </a:r>
              <a:endParaRPr lang="en-GB" sz="2400" b="1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763688" y="476672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Sign in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TS_invite_new_pupils4.png"/>
          <p:cNvPicPr>
            <a:picLocks noChangeAspect="1"/>
          </p:cNvPicPr>
          <p:nvPr/>
        </p:nvPicPr>
        <p:blipFill>
          <a:blip r:embed="rId3" cstate="print"/>
          <a:srcRect l="8263" t="7237" r="11413" b="42627"/>
          <a:stretch>
            <a:fillRect/>
          </a:stretch>
        </p:blipFill>
        <p:spPr>
          <a:xfrm>
            <a:off x="755576" y="2276872"/>
            <a:ext cx="7344816" cy="2448272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755576" y="3429000"/>
            <a:ext cx="6984776" cy="1211362"/>
            <a:chOff x="755576" y="3429000"/>
            <a:chExt cx="6984776" cy="1211362"/>
          </a:xfrm>
        </p:grpSpPr>
        <p:sp>
          <p:nvSpPr>
            <p:cNvPr id="3" name="TextBox 2"/>
            <p:cNvSpPr txBox="1"/>
            <p:nvPr/>
          </p:nvSpPr>
          <p:spPr>
            <a:xfrm>
              <a:off x="4211960" y="3717032"/>
              <a:ext cx="3528392" cy="92333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 err="1" smtClean="0"/>
                <a:t>Vedrai</a:t>
              </a:r>
              <a:r>
                <a:rPr lang="en-GB" dirty="0" smtClean="0"/>
                <a:t> un </a:t>
              </a:r>
              <a:r>
                <a:rPr lang="en-GB" dirty="0" err="1" smtClean="0"/>
                <a:t>messaggio</a:t>
              </a:r>
              <a:r>
                <a:rPr lang="en-GB" dirty="0" smtClean="0"/>
                <a:t> </a:t>
              </a:r>
              <a:r>
                <a:rPr lang="en-GB" dirty="0" err="1" smtClean="0"/>
                <a:t>che</a:t>
              </a:r>
              <a:r>
                <a:rPr lang="en-GB" dirty="0" smtClean="0"/>
                <a:t> </a:t>
              </a:r>
              <a:r>
                <a:rPr lang="en-GB" dirty="0" err="1" smtClean="0"/>
                <a:t>ti</a:t>
              </a:r>
              <a:r>
                <a:rPr lang="en-GB" dirty="0" smtClean="0"/>
                <a:t> </a:t>
              </a:r>
              <a:r>
                <a:rPr lang="en-GB" dirty="0" err="1" smtClean="0"/>
                <a:t>conferma</a:t>
              </a:r>
              <a:r>
                <a:rPr lang="en-GB" dirty="0" smtClean="0"/>
                <a:t> </a:t>
              </a:r>
              <a:r>
                <a:rPr lang="en-GB" dirty="0" err="1" smtClean="0"/>
                <a:t>che</a:t>
              </a:r>
              <a:r>
                <a:rPr lang="en-GB" dirty="0" smtClean="0"/>
                <a:t> </a:t>
              </a:r>
              <a:r>
                <a:rPr lang="en-GB" dirty="0" err="1" smtClean="0"/>
                <a:t>l’operazione</a:t>
              </a:r>
              <a:r>
                <a:rPr lang="en-GB" dirty="0" smtClean="0"/>
                <a:t> </a:t>
              </a:r>
              <a:r>
                <a:rPr lang="en-GB" dirty="0" err="1" smtClean="0"/>
                <a:t>è</a:t>
              </a:r>
              <a:r>
                <a:rPr lang="en-GB" dirty="0" smtClean="0"/>
                <a:t> </a:t>
              </a:r>
              <a:r>
                <a:rPr lang="en-GB" dirty="0" err="1" smtClean="0"/>
                <a:t>andata</a:t>
              </a:r>
              <a:r>
                <a:rPr lang="en-GB" dirty="0" smtClean="0"/>
                <a:t> a </a:t>
              </a:r>
              <a:r>
                <a:rPr lang="en-GB" dirty="0" err="1" smtClean="0"/>
                <a:t>buon</a:t>
              </a:r>
              <a:r>
                <a:rPr lang="en-GB" smtClean="0"/>
                <a:t> fine</a:t>
              </a:r>
              <a:endParaRPr lang="en-GB" dirty="0"/>
            </a:p>
          </p:txBody>
        </p:sp>
        <p:cxnSp>
          <p:nvCxnSpPr>
            <p:cNvPr id="4" name="Straight Arrow Connector 3"/>
            <p:cNvCxnSpPr>
              <a:endCxn id="8" idx="6"/>
            </p:cNvCxnSpPr>
            <p:nvPr/>
          </p:nvCxnSpPr>
          <p:spPr>
            <a:xfrm flipH="1" flipV="1">
              <a:off x="2915816" y="3573016"/>
              <a:ext cx="1296144" cy="43204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/>
            <p:cNvSpPr/>
            <p:nvPr/>
          </p:nvSpPr>
          <p:spPr>
            <a:xfrm>
              <a:off x="755576" y="3429000"/>
              <a:ext cx="2160240" cy="28803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noFill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83568" y="476672"/>
            <a:ext cx="979179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Step 5</a:t>
            </a:r>
            <a:endParaRPr lang="en-GB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691680" y="476672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/>
              <a:t>Invita</a:t>
            </a:r>
            <a:r>
              <a:rPr lang="en-GB" sz="2400" dirty="0" smtClean="0"/>
              <a:t> </a:t>
            </a:r>
            <a:r>
              <a:rPr lang="en-GB" sz="2400" dirty="0" err="1" smtClean="0"/>
              <a:t>nuovi</a:t>
            </a:r>
            <a:r>
              <a:rPr lang="en-GB" sz="2400" dirty="0" smtClean="0"/>
              <a:t> </a:t>
            </a:r>
            <a:r>
              <a:rPr lang="en-GB" sz="2400" dirty="0" err="1" smtClean="0"/>
              <a:t>studenti</a:t>
            </a:r>
            <a:endParaRPr lang="en-GB" sz="24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827584" y="1052736"/>
            <a:ext cx="7848872" cy="2304256"/>
            <a:chOff x="827584" y="1052736"/>
            <a:chExt cx="7848872" cy="2304256"/>
          </a:xfrm>
        </p:grpSpPr>
        <p:sp>
          <p:nvSpPr>
            <p:cNvPr id="11" name="Rectangle 10"/>
            <p:cNvSpPr/>
            <p:nvPr/>
          </p:nvSpPr>
          <p:spPr>
            <a:xfrm>
              <a:off x="899592" y="3140968"/>
              <a:ext cx="2664296" cy="216024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27584" y="1052736"/>
              <a:ext cx="7848872" cy="92333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i="1" smtClean="0">
                  <a:solidFill>
                    <a:schemeClr val="tx2"/>
                  </a:solidFill>
                </a:rPr>
                <a:t>Suggerimento: riceverai un’e-mail di conferma con i dati di log in dei tuoi studenti. Conservala con cura, perché potrebbe servirti in futuro. Molti insegnanti scelgono anche di trascrivere gli username e le password degli studenti.  </a:t>
              </a:r>
              <a:endParaRPr lang="en-GB" i="1" dirty="0">
                <a:solidFill>
                  <a:schemeClr val="tx2"/>
                </a:solidFill>
              </a:endParaRPr>
            </a:p>
          </p:txBody>
        </p:sp>
        <p:cxnSp>
          <p:nvCxnSpPr>
            <p:cNvPr id="13" name="Straight Arrow Connector 12"/>
            <p:cNvCxnSpPr>
              <a:endCxn id="11" idx="0"/>
            </p:cNvCxnSpPr>
            <p:nvPr/>
          </p:nvCxnSpPr>
          <p:spPr>
            <a:xfrm flipH="1">
              <a:off x="2231740" y="1988840"/>
              <a:ext cx="252028" cy="1152128"/>
            </a:xfrm>
            <a:prstGeom prst="straightConnector1">
              <a:avLst/>
            </a:prstGeom>
            <a:ln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683568" y="4509120"/>
            <a:ext cx="3312368" cy="1510427"/>
            <a:chOff x="683568" y="4509120"/>
            <a:chExt cx="3312368" cy="1510427"/>
          </a:xfrm>
        </p:grpSpPr>
        <p:sp>
          <p:nvSpPr>
            <p:cNvPr id="21" name="TextBox 20"/>
            <p:cNvSpPr txBox="1"/>
            <p:nvPr/>
          </p:nvSpPr>
          <p:spPr>
            <a:xfrm>
              <a:off x="827584" y="5373216"/>
              <a:ext cx="3168352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 err="1" smtClean="0"/>
                <a:t>Clicca</a:t>
              </a:r>
              <a:r>
                <a:rPr lang="en-GB" dirty="0" smtClean="0"/>
                <a:t> </a:t>
              </a:r>
              <a:r>
                <a:rPr lang="en-GB" dirty="0" err="1" smtClean="0"/>
                <a:t>su</a:t>
              </a:r>
              <a:r>
                <a:rPr lang="en-GB" dirty="0" smtClean="0"/>
                <a:t> </a:t>
              </a:r>
              <a:r>
                <a:rPr lang="en-GB" b="1" dirty="0" err="1" smtClean="0"/>
                <a:t>Fatto</a:t>
              </a:r>
              <a:r>
                <a:rPr lang="en-GB" b="1" dirty="0" smtClean="0"/>
                <a:t> </a:t>
              </a:r>
              <a:r>
                <a:rPr lang="en-GB" dirty="0" smtClean="0"/>
                <a:t>per </a:t>
              </a:r>
              <a:r>
                <a:rPr lang="en-GB" dirty="0" err="1" smtClean="0"/>
                <a:t>tornare</a:t>
              </a:r>
              <a:r>
                <a:rPr lang="en-GB" dirty="0" smtClean="0"/>
                <a:t> al </a:t>
              </a:r>
              <a:r>
                <a:rPr lang="en-GB" dirty="0" err="1" smtClean="0"/>
                <a:t>tuo</a:t>
              </a:r>
              <a:r>
                <a:rPr lang="en-GB" dirty="0" smtClean="0"/>
                <a:t> TwinSpace</a:t>
              </a:r>
              <a:endParaRPr lang="en-GB" dirty="0"/>
            </a:p>
          </p:txBody>
        </p:sp>
        <p:sp>
          <p:nvSpPr>
            <p:cNvPr id="22" name="Oval 21"/>
            <p:cNvSpPr/>
            <p:nvPr/>
          </p:nvSpPr>
          <p:spPr>
            <a:xfrm>
              <a:off x="683568" y="4509120"/>
              <a:ext cx="576064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noFill/>
              </a:endParaRPr>
            </a:p>
          </p:txBody>
        </p:sp>
        <p:cxnSp>
          <p:nvCxnSpPr>
            <p:cNvPr id="23" name="Straight Arrow Connector 22"/>
            <p:cNvCxnSpPr>
              <a:endCxn id="22" idx="5"/>
            </p:cNvCxnSpPr>
            <p:nvPr/>
          </p:nvCxnSpPr>
          <p:spPr>
            <a:xfrm flipH="1" flipV="1">
              <a:off x="1175269" y="4877896"/>
              <a:ext cx="228379" cy="49532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/>
          <p:nvPr/>
        </p:nvGrpSpPr>
        <p:grpSpPr>
          <a:xfrm>
            <a:off x="179512" y="476672"/>
            <a:ext cx="8729538" cy="4320480"/>
            <a:chOff x="179512" y="476672"/>
            <a:chExt cx="8729538" cy="4320480"/>
          </a:xfrm>
        </p:grpSpPr>
        <p:grpSp>
          <p:nvGrpSpPr>
            <p:cNvPr id="5" name="Group 8"/>
            <p:cNvGrpSpPr/>
            <p:nvPr/>
          </p:nvGrpSpPr>
          <p:grpSpPr>
            <a:xfrm>
              <a:off x="179512" y="1196752"/>
              <a:ext cx="8729538" cy="3600400"/>
              <a:chOff x="179512" y="1196752"/>
              <a:chExt cx="8729538" cy="3600400"/>
            </a:xfrm>
          </p:grpSpPr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877" t="20037" b="20075"/>
              <a:stretch>
                <a:fillRect/>
              </a:stretch>
            </p:blipFill>
            <p:spPr bwMode="auto">
              <a:xfrm>
                <a:off x="179512" y="1988840"/>
                <a:ext cx="8729538" cy="28083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" name="TextBox 2"/>
              <p:cNvSpPr txBox="1"/>
              <p:nvPr/>
            </p:nvSpPr>
            <p:spPr>
              <a:xfrm>
                <a:off x="1475656" y="1196752"/>
                <a:ext cx="4620300" cy="36933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dirty="0" err="1" smtClean="0"/>
                  <a:t>Una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volta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sul</a:t>
                </a:r>
                <a:r>
                  <a:rPr lang="en-GB" dirty="0" smtClean="0"/>
                  <a:t> Desktop, </a:t>
                </a:r>
                <a:r>
                  <a:rPr lang="en-GB" dirty="0" err="1" smtClean="0"/>
                  <a:t>clicca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sulla</a:t>
                </a:r>
                <a:r>
                  <a:rPr lang="en-GB" dirty="0" smtClean="0"/>
                  <a:t> tab </a:t>
                </a:r>
                <a:r>
                  <a:rPr lang="en-GB" b="1" dirty="0" err="1" smtClean="0"/>
                  <a:t>Progetti</a:t>
                </a:r>
                <a:endParaRPr lang="en-GB" dirty="0"/>
              </a:p>
            </p:txBody>
          </p:sp>
          <p:cxnSp>
            <p:nvCxnSpPr>
              <p:cNvPr id="4" name="Straight Arrow Connector 3"/>
              <p:cNvCxnSpPr/>
              <p:nvPr/>
            </p:nvCxnSpPr>
            <p:spPr>
              <a:xfrm>
                <a:off x="2339752" y="1556792"/>
                <a:ext cx="72008" cy="86409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Oval 7"/>
              <p:cNvSpPr/>
              <p:nvPr/>
            </p:nvSpPr>
            <p:spPr>
              <a:xfrm>
                <a:off x="2051720" y="2420888"/>
                <a:ext cx="648072" cy="21602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noFill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683568" y="476672"/>
              <a:ext cx="979179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GB" sz="2400" b="1" dirty="0" smtClean="0"/>
                <a:t>Step 2</a:t>
              </a:r>
              <a:endParaRPr lang="en-GB" sz="2400" b="1" dirty="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691680" y="476672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/>
              <a:t>Accesso</a:t>
            </a:r>
            <a:r>
              <a:rPr lang="en-GB" sz="2400" dirty="0" smtClean="0"/>
              <a:t> al </a:t>
            </a:r>
            <a:r>
              <a:rPr lang="en-GB" sz="2400" dirty="0" err="1" smtClean="0"/>
              <a:t>tuo</a:t>
            </a:r>
            <a:r>
              <a:rPr lang="en-GB" sz="2400" dirty="0" smtClean="0"/>
              <a:t> TwinSpace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/>
          <p:nvPr/>
        </p:nvGrpSpPr>
        <p:grpSpPr>
          <a:xfrm>
            <a:off x="683568" y="476672"/>
            <a:ext cx="7321904" cy="5841940"/>
            <a:chOff x="683568" y="476672"/>
            <a:chExt cx="7321904" cy="5841940"/>
          </a:xfrm>
        </p:grpSpPr>
        <p:sp>
          <p:nvSpPr>
            <p:cNvPr id="3" name="TextBox 2"/>
            <p:cNvSpPr txBox="1"/>
            <p:nvPr/>
          </p:nvSpPr>
          <p:spPr>
            <a:xfrm>
              <a:off x="1475656" y="1124744"/>
              <a:ext cx="1879842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GB" dirty="0" err="1" smtClean="0"/>
                <a:t>Scegli</a:t>
              </a:r>
              <a:r>
                <a:rPr lang="en-GB" dirty="0" smtClean="0"/>
                <a:t> un </a:t>
              </a:r>
              <a:r>
                <a:rPr lang="en-GB" dirty="0" err="1" smtClean="0"/>
                <a:t>progetto</a:t>
              </a:r>
              <a:endParaRPr lang="en-GB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83568" y="476672"/>
              <a:ext cx="979179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GB" sz="2400" b="1" dirty="0" smtClean="0"/>
                <a:t>Step 2</a:t>
              </a:r>
              <a:endParaRPr lang="en-GB" sz="24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91680" y="476672"/>
              <a:ext cx="37444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err="1" smtClean="0"/>
                <a:t>Accesso</a:t>
              </a:r>
              <a:r>
                <a:rPr lang="en-GB" sz="2400" dirty="0" smtClean="0"/>
                <a:t> al </a:t>
              </a:r>
              <a:r>
                <a:rPr lang="en-GB" sz="2400" dirty="0" err="1" smtClean="0"/>
                <a:t>tuo</a:t>
              </a:r>
              <a:r>
                <a:rPr lang="en-GB" sz="2400" dirty="0" smtClean="0"/>
                <a:t> TwinSpace</a:t>
              </a:r>
              <a:endParaRPr lang="en-GB" sz="2400" dirty="0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13473" t="18500" r="15134" b="12201"/>
            <a:stretch>
              <a:fillRect/>
            </a:stretch>
          </p:blipFill>
          <p:spPr bwMode="auto">
            <a:xfrm>
              <a:off x="827584" y="2060848"/>
              <a:ext cx="7177888" cy="3672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4" name="Straight Arrow Connector 3"/>
            <p:cNvCxnSpPr>
              <a:endCxn id="12" idx="0"/>
            </p:cNvCxnSpPr>
            <p:nvPr/>
          </p:nvCxnSpPr>
          <p:spPr>
            <a:xfrm>
              <a:off x="2555776" y="1484784"/>
              <a:ext cx="72008" cy="273630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/>
            <p:nvPr/>
          </p:nvSpPr>
          <p:spPr>
            <a:xfrm>
              <a:off x="2123728" y="4221088"/>
              <a:ext cx="100811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187624" y="5949280"/>
              <a:ext cx="3323558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GB" dirty="0" err="1" smtClean="0"/>
                <a:t>Clicca</a:t>
              </a:r>
              <a:r>
                <a:rPr lang="en-GB" dirty="0" smtClean="0"/>
                <a:t> </a:t>
              </a:r>
              <a:r>
                <a:rPr lang="en-GB" dirty="0" err="1" smtClean="0"/>
                <a:t>sul</a:t>
              </a:r>
              <a:r>
                <a:rPr lang="en-GB" dirty="0" smtClean="0"/>
                <a:t> </a:t>
              </a:r>
              <a:r>
                <a:rPr lang="en-GB" b="1" dirty="0" smtClean="0"/>
                <a:t>TwinSpace </a:t>
              </a:r>
              <a:r>
                <a:rPr lang="en-GB" dirty="0" smtClean="0"/>
                <a:t>del </a:t>
              </a:r>
              <a:r>
                <a:rPr lang="en-GB" dirty="0" err="1" smtClean="0"/>
                <a:t>progetto</a:t>
              </a:r>
              <a:endParaRPr lang="en-GB" b="1" dirty="0"/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 flipV="1">
              <a:off x="3707904" y="4653136"/>
              <a:ext cx="2304256" cy="129614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/>
            <p:cNvSpPr/>
            <p:nvPr/>
          </p:nvSpPr>
          <p:spPr>
            <a:xfrm>
              <a:off x="5940152" y="4509120"/>
              <a:ext cx="936104" cy="21602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251520" y="476672"/>
            <a:ext cx="7849724" cy="5841940"/>
            <a:chOff x="251520" y="476672"/>
            <a:chExt cx="7849724" cy="5841940"/>
          </a:xfrm>
        </p:grpSpPr>
        <p:sp>
          <p:nvSpPr>
            <p:cNvPr id="27" name="Rectangle 26"/>
            <p:cNvSpPr/>
            <p:nvPr/>
          </p:nvSpPr>
          <p:spPr>
            <a:xfrm>
              <a:off x="1331640" y="3645024"/>
              <a:ext cx="4248472" cy="288032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" name="Picture 6" descr="TS_home_page.png"/>
            <p:cNvPicPr>
              <a:picLocks noChangeAspect="1"/>
            </p:cNvPicPr>
            <p:nvPr/>
          </p:nvPicPr>
          <p:blipFill>
            <a:blip r:embed="rId3" cstate="print"/>
            <a:srcRect b="78350"/>
            <a:stretch>
              <a:fillRect/>
            </a:stretch>
          </p:blipFill>
          <p:spPr>
            <a:xfrm>
              <a:off x="683568" y="3068960"/>
              <a:ext cx="7417676" cy="1484784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683568" y="476672"/>
              <a:ext cx="4896544" cy="461665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2400" b="1" dirty="0" err="1" smtClean="0"/>
                <a:t>Funzioni</a:t>
              </a:r>
              <a:r>
                <a:rPr lang="en-GB" sz="2400" b="1" dirty="0" smtClean="0"/>
                <a:t> </a:t>
              </a:r>
              <a:r>
                <a:rPr lang="en-GB" sz="2400" b="1" dirty="0" err="1" smtClean="0"/>
                <a:t>della</a:t>
              </a:r>
              <a:r>
                <a:rPr lang="en-GB" sz="2400" b="1" dirty="0"/>
                <a:t> </a:t>
              </a:r>
              <a:r>
                <a:rPr lang="en-GB" sz="2400" b="1" dirty="0" smtClean="0"/>
                <a:t>Homepage TwinSpace</a:t>
              </a:r>
              <a:endParaRPr lang="en-GB" sz="2400" b="1" dirty="0"/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4211960" y="3356992"/>
              <a:ext cx="3672407" cy="2291482"/>
              <a:chOff x="4211960" y="3356992"/>
              <a:chExt cx="3672407" cy="2291482"/>
            </a:xfrm>
          </p:grpSpPr>
          <p:sp>
            <p:nvSpPr>
              <p:cNvPr id="33" name="Oval 32"/>
              <p:cNvSpPr/>
              <p:nvPr/>
            </p:nvSpPr>
            <p:spPr>
              <a:xfrm>
                <a:off x="6012160" y="3356992"/>
                <a:ext cx="1008112" cy="36004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noFill/>
                </a:endParaRPr>
              </a:p>
            </p:txBody>
          </p:sp>
          <p:cxnSp>
            <p:nvCxnSpPr>
              <p:cNvPr id="34" name="Straight Arrow Connector 33"/>
              <p:cNvCxnSpPr/>
              <p:nvPr/>
            </p:nvCxnSpPr>
            <p:spPr>
              <a:xfrm flipV="1">
                <a:off x="6300192" y="3717032"/>
                <a:ext cx="216024" cy="100811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TextBox 34"/>
              <p:cNvSpPr txBox="1"/>
              <p:nvPr/>
            </p:nvSpPr>
            <p:spPr>
              <a:xfrm>
                <a:off x="4211960" y="4725144"/>
                <a:ext cx="3672407" cy="92333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 err="1" smtClean="0"/>
                  <a:t>Puoi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effettuare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il</a:t>
                </a:r>
                <a:r>
                  <a:rPr lang="en-GB" dirty="0" smtClean="0"/>
                  <a:t> log out dal </a:t>
                </a:r>
                <a:r>
                  <a:rPr lang="en-GB" dirty="0" err="1" smtClean="0"/>
                  <a:t>tuo</a:t>
                </a:r>
                <a:r>
                  <a:rPr lang="en-GB" dirty="0" smtClean="0"/>
                  <a:t> TwinSpace o </a:t>
                </a:r>
                <a:r>
                  <a:rPr lang="en-GB" dirty="0" err="1" smtClean="0"/>
                  <a:t>gestire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il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tuo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profilo</a:t>
                </a:r>
                <a:r>
                  <a:rPr lang="en-GB" dirty="0" smtClean="0"/>
                  <a:t> TwinSpace </a:t>
                </a:r>
                <a:r>
                  <a:rPr lang="en-GB" dirty="0" err="1" smtClean="0"/>
                  <a:t>cliccando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su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questo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tasto</a:t>
                </a:r>
                <a:endParaRPr lang="en-GB" dirty="0"/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1691680" y="4149080"/>
              <a:ext cx="5688632" cy="2169532"/>
              <a:chOff x="1691680" y="4149080"/>
              <a:chExt cx="5688632" cy="2169532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1691680" y="5949280"/>
                <a:ext cx="5688632" cy="36933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/>
                  <a:t>Se </a:t>
                </a:r>
                <a:r>
                  <a:rPr lang="en-GB" dirty="0" err="1" smtClean="0"/>
                  <a:t>ti</a:t>
                </a:r>
                <a:r>
                  <a:rPr lang="en-GB" dirty="0" smtClean="0"/>
                  <a:t> serve, </a:t>
                </a:r>
                <a:r>
                  <a:rPr lang="en-GB" dirty="0" err="1" smtClean="0"/>
                  <a:t>questo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è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il</a:t>
                </a:r>
                <a:r>
                  <a:rPr lang="en-GB" dirty="0" smtClean="0"/>
                  <a:t> link </a:t>
                </a:r>
                <a:r>
                  <a:rPr lang="en-GB" dirty="0" err="1" smtClean="0"/>
                  <a:t>pubblico</a:t>
                </a:r>
                <a:r>
                  <a:rPr lang="en-GB" dirty="0" smtClean="0"/>
                  <a:t> al </a:t>
                </a:r>
                <a:r>
                  <a:rPr lang="en-GB" dirty="0" err="1" smtClean="0"/>
                  <a:t>tuo</a:t>
                </a:r>
                <a:r>
                  <a:rPr lang="en-GB" dirty="0" smtClean="0"/>
                  <a:t> TwinSpace!</a:t>
                </a:r>
                <a:endParaRPr lang="en-GB" dirty="0"/>
              </a:p>
            </p:txBody>
          </p:sp>
          <p:cxnSp>
            <p:nvCxnSpPr>
              <p:cNvPr id="37" name="Straight Arrow Connector 36"/>
              <p:cNvCxnSpPr/>
              <p:nvPr/>
            </p:nvCxnSpPr>
            <p:spPr>
              <a:xfrm flipV="1">
                <a:off x="3059832" y="4509120"/>
                <a:ext cx="72008" cy="144016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Oval 37"/>
              <p:cNvSpPr/>
              <p:nvPr/>
            </p:nvSpPr>
            <p:spPr>
              <a:xfrm>
                <a:off x="2483768" y="4149080"/>
                <a:ext cx="1872208" cy="36004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noFill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251520" y="4005064"/>
              <a:ext cx="1944216" cy="1848401"/>
              <a:chOff x="251520" y="4005064"/>
              <a:chExt cx="1944216" cy="1848401"/>
            </a:xfrm>
          </p:grpSpPr>
          <p:sp>
            <p:nvSpPr>
              <p:cNvPr id="39" name="Oval 38"/>
              <p:cNvSpPr/>
              <p:nvPr/>
            </p:nvSpPr>
            <p:spPr>
              <a:xfrm>
                <a:off x="1475656" y="4005064"/>
                <a:ext cx="720080" cy="36004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noFill/>
                </a:endParaRPr>
              </a:p>
            </p:txBody>
          </p:sp>
          <p:cxnSp>
            <p:nvCxnSpPr>
              <p:cNvPr id="41" name="Straight Arrow Connector 40"/>
              <p:cNvCxnSpPr/>
              <p:nvPr/>
            </p:nvCxnSpPr>
            <p:spPr>
              <a:xfrm flipV="1">
                <a:off x="899592" y="4185084"/>
                <a:ext cx="576064" cy="46805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TextBox 41"/>
              <p:cNvSpPr txBox="1"/>
              <p:nvPr/>
            </p:nvSpPr>
            <p:spPr>
              <a:xfrm>
                <a:off x="251520" y="4653136"/>
                <a:ext cx="1368151" cy="120032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/>
                  <a:t>Qui </a:t>
                </a:r>
                <a:r>
                  <a:rPr lang="en-GB" dirty="0" err="1" smtClean="0"/>
                  <a:t>vedi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il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nome</a:t>
                </a:r>
                <a:r>
                  <a:rPr lang="en-GB" dirty="0" smtClean="0"/>
                  <a:t> del </a:t>
                </a:r>
                <a:r>
                  <a:rPr lang="en-GB" dirty="0" err="1" smtClean="0"/>
                  <a:t>tuo</a:t>
                </a:r>
                <a:r>
                  <a:rPr lang="en-GB" dirty="0" smtClean="0"/>
                  <a:t> TwinSpace</a:t>
                </a:r>
                <a:endParaRPr lang="en-GB" dirty="0"/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683568" y="1556793"/>
              <a:ext cx="3528391" cy="2088231"/>
              <a:chOff x="683568" y="1556793"/>
              <a:chExt cx="3528391" cy="2088231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683568" y="1556793"/>
                <a:ext cx="3528391" cy="1200329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tx2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i="1" dirty="0" err="1" smtClean="0">
                    <a:solidFill>
                      <a:schemeClr val="tx2"/>
                    </a:solidFill>
                  </a:rPr>
                  <a:t>Suggerimento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: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è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utile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usare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i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tab di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orientamento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sulla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barra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superiore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per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spostarsi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nelle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diverse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parti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di   TwinSpace</a:t>
                </a:r>
                <a:endParaRPr lang="en-GB" i="1" dirty="0">
                  <a:solidFill>
                    <a:schemeClr val="tx2"/>
                  </a:solidFill>
                </a:endParaRPr>
              </a:p>
            </p:txBody>
          </p:sp>
          <p:cxnSp>
            <p:nvCxnSpPr>
              <p:cNvPr id="48" name="Straight Arrow Connector 47"/>
              <p:cNvCxnSpPr/>
              <p:nvPr/>
            </p:nvCxnSpPr>
            <p:spPr>
              <a:xfrm>
                <a:off x="3275856" y="2780928"/>
                <a:ext cx="0" cy="864096"/>
              </a:xfrm>
              <a:prstGeom prst="straightConnector1">
                <a:avLst/>
              </a:prstGeom>
              <a:ln>
                <a:solidFill>
                  <a:schemeClr val="tx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251520" y="1196752"/>
            <a:ext cx="8424936" cy="5315818"/>
            <a:chOff x="251520" y="1196752"/>
            <a:chExt cx="8424936" cy="5315818"/>
          </a:xfrm>
        </p:grpSpPr>
        <p:pic>
          <p:nvPicPr>
            <p:cNvPr id="13" name="Picture 12" descr="TS_home_page.png"/>
            <p:cNvPicPr>
              <a:picLocks noChangeAspect="1"/>
            </p:cNvPicPr>
            <p:nvPr/>
          </p:nvPicPr>
          <p:blipFill>
            <a:blip r:embed="rId3" cstate="print"/>
            <a:srcRect l="8883" t="20600" r="43205" b="27950"/>
            <a:stretch>
              <a:fillRect/>
            </a:stretch>
          </p:blipFill>
          <p:spPr>
            <a:xfrm>
              <a:off x="323528" y="1268760"/>
              <a:ext cx="4032448" cy="4003368"/>
            </a:xfrm>
            <a:prstGeom prst="rect">
              <a:avLst/>
            </a:prstGeom>
          </p:spPr>
        </p:pic>
        <p:grpSp>
          <p:nvGrpSpPr>
            <p:cNvPr id="25" name="Group 24"/>
            <p:cNvGrpSpPr/>
            <p:nvPr/>
          </p:nvGrpSpPr>
          <p:grpSpPr>
            <a:xfrm>
              <a:off x="251520" y="1196752"/>
              <a:ext cx="8424936" cy="1368152"/>
              <a:chOff x="251520" y="1196752"/>
              <a:chExt cx="8424936" cy="1368152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4572000" y="1196752"/>
                <a:ext cx="4104456" cy="92333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/>
                  <a:t>Questa </a:t>
                </a:r>
                <a:r>
                  <a:rPr lang="en-GB" dirty="0" err="1" smtClean="0"/>
                  <a:t>è</a:t>
                </a:r>
                <a:r>
                  <a:rPr lang="en-GB" dirty="0" smtClean="0"/>
                  <a:t> la </a:t>
                </a:r>
                <a:r>
                  <a:rPr lang="en-GB" b="1" dirty="0" err="1" smtClean="0"/>
                  <a:t>casella</a:t>
                </a:r>
                <a:r>
                  <a:rPr lang="en-GB" b="1" dirty="0" smtClean="0"/>
                  <a:t> di </a:t>
                </a:r>
                <a:r>
                  <a:rPr lang="en-GB" b="1" dirty="0" err="1" smtClean="0"/>
                  <a:t>posta</a:t>
                </a:r>
                <a:r>
                  <a:rPr lang="en-GB" b="1" dirty="0" smtClean="0"/>
                  <a:t> </a:t>
                </a:r>
                <a:r>
                  <a:rPr lang="en-GB" dirty="0" smtClean="0"/>
                  <a:t>di TwinSpace, da dove </a:t>
                </a:r>
                <a:r>
                  <a:rPr lang="en-GB" dirty="0" err="1" smtClean="0"/>
                  <a:t>puoi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inviare</a:t>
                </a:r>
                <a:r>
                  <a:rPr lang="en-GB" dirty="0" smtClean="0"/>
                  <a:t> e </a:t>
                </a:r>
                <a:r>
                  <a:rPr lang="en-GB" dirty="0" err="1" smtClean="0"/>
                  <a:t>ricevere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messaggi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legati</a:t>
                </a:r>
                <a:r>
                  <a:rPr lang="en-GB" dirty="0" smtClean="0"/>
                  <a:t> al </a:t>
                </a:r>
                <a:r>
                  <a:rPr lang="en-GB" dirty="0" err="1" smtClean="0"/>
                  <a:t>tuo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progetto</a:t>
                </a:r>
                <a:r>
                  <a:rPr lang="en-GB" dirty="0" smtClean="0"/>
                  <a:t> eTwinning</a:t>
                </a:r>
                <a:endParaRPr lang="en-GB" dirty="0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251520" y="1844824"/>
                <a:ext cx="1152128" cy="72008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noFill/>
                </a:endParaRPr>
              </a:p>
            </p:txBody>
          </p:sp>
          <p:cxnSp>
            <p:nvCxnSpPr>
              <p:cNvPr id="29" name="Straight Arrow Connector 28"/>
              <p:cNvCxnSpPr>
                <a:stCxn id="20" idx="1"/>
                <a:endCxn id="8" idx="6"/>
              </p:cNvCxnSpPr>
              <p:nvPr/>
            </p:nvCxnSpPr>
            <p:spPr>
              <a:xfrm flipH="1">
                <a:off x="1403648" y="1658417"/>
                <a:ext cx="3168352" cy="546447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oup 25"/>
            <p:cNvGrpSpPr/>
            <p:nvPr/>
          </p:nvGrpSpPr>
          <p:grpSpPr>
            <a:xfrm>
              <a:off x="395536" y="2492896"/>
              <a:ext cx="8280920" cy="1200329"/>
              <a:chOff x="395536" y="2492896"/>
              <a:chExt cx="8280920" cy="1200329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4572000" y="2492896"/>
                <a:ext cx="4104456" cy="120032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/>
                  <a:t>In </a:t>
                </a:r>
                <a:r>
                  <a:rPr lang="en-GB" b="1" dirty="0" err="1" smtClean="0"/>
                  <a:t>Azioni</a:t>
                </a:r>
                <a:r>
                  <a:rPr lang="en-GB" b="1" dirty="0" smtClean="0"/>
                  <a:t> </a:t>
                </a:r>
                <a:r>
                  <a:rPr lang="en-GB" b="1" dirty="0" err="1" smtClean="0"/>
                  <a:t>recenti</a:t>
                </a:r>
                <a:r>
                  <a:rPr lang="en-GB" dirty="0" smtClean="0"/>
                  <a:t>, </a:t>
                </a:r>
                <a:r>
                  <a:rPr lang="en-GB" dirty="0" err="1" smtClean="0"/>
                  <a:t>puoi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tenere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traccia</a:t>
                </a:r>
                <a:r>
                  <a:rPr lang="en-GB" dirty="0" smtClean="0"/>
                  <a:t> di </a:t>
                </a:r>
                <a:r>
                  <a:rPr lang="en-GB" dirty="0" err="1" smtClean="0"/>
                  <a:t>tutte</a:t>
                </a:r>
                <a:r>
                  <a:rPr lang="en-GB" dirty="0" smtClean="0"/>
                  <a:t> le </a:t>
                </a:r>
                <a:r>
                  <a:rPr lang="en-GB" dirty="0" err="1" smtClean="0"/>
                  <a:t>attività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su</a:t>
                </a:r>
                <a:r>
                  <a:rPr lang="en-GB" dirty="0" smtClean="0"/>
                  <a:t> TwinSpace, per </a:t>
                </a:r>
                <a:r>
                  <a:rPr lang="en-GB" dirty="0" err="1" smtClean="0"/>
                  <a:t>esempio</a:t>
                </a:r>
                <a:r>
                  <a:rPr lang="en-GB" dirty="0" smtClean="0"/>
                  <a:t> se </a:t>
                </a:r>
                <a:r>
                  <a:rPr lang="en-GB" dirty="0" err="1" smtClean="0"/>
                  <a:t>qualcuno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pubblica</a:t>
                </a:r>
                <a:r>
                  <a:rPr lang="en-GB" dirty="0" smtClean="0"/>
                  <a:t> un </a:t>
                </a:r>
                <a:r>
                  <a:rPr lang="en-GB" dirty="0" err="1" smtClean="0"/>
                  <a:t>nuovo</a:t>
                </a:r>
                <a:r>
                  <a:rPr lang="en-GB" dirty="0" smtClean="0"/>
                  <a:t> post o </a:t>
                </a:r>
                <a:r>
                  <a:rPr lang="en-GB" dirty="0" err="1" smtClean="0"/>
                  <a:t>invita</a:t>
                </a:r>
                <a:r>
                  <a:rPr lang="en-GB" dirty="0" smtClean="0"/>
                  <a:t> un </a:t>
                </a:r>
                <a:r>
                  <a:rPr lang="en-GB" dirty="0" err="1" smtClean="0"/>
                  <a:t>nuovo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utente</a:t>
                </a:r>
                <a:r>
                  <a:rPr lang="en-GB" dirty="0" smtClean="0"/>
                  <a:t> </a:t>
                </a:r>
                <a:endParaRPr lang="en-GB" dirty="0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395536" y="3068960"/>
                <a:ext cx="864096" cy="504056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noFill/>
                </a:endParaRPr>
              </a:p>
            </p:txBody>
          </p:sp>
          <p:cxnSp>
            <p:nvCxnSpPr>
              <p:cNvPr id="23" name="Straight Arrow Connector 22"/>
              <p:cNvCxnSpPr>
                <a:stCxn id="22" idx="1"/>
                <a:endCxn id="19" idx="6"/>
              </p:cNvCxnSpPr>
              <p:nvPr/>
            </p:nvCxnSpPr>
            <p:spPr>
              <a:xfrm flipH="1">
                <a:off x="1259632" y="3093061"/>
                <a:ext cx="3312368" cy="227927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/>
            <p:cNvGrpSpPr/>
            <p:nvPr/>
          </p:nvGrpSpPr>
          <p:grpSpPr>
            <a:xfrm>
              <a:off x="251520" y="3717032"/>
              <a:ext cx="8424936" cy="1211362"/>
              <a:chOff x="251520" y="3717032"/>
              <a:chExt cx="8424936" cy="1211362"/>
            </a:xfrm>
          </p:grpSpPr>
          <p:cxnSp>
            <p:nvCxnSpPr>
              <p:cNvPr id="21" name="Straight Arrow Connector 20"/>
              <p:cNvCxnSpPr>
                <a:stCxn id="3" idx="1"/>
                <a:endCxn id="18" idx="6"/>
              </p:cNvCxnSpPr>
              <p:nvPr/>
            </p:nvCxnSpPr>
            <p:spPr>
              <a:xfrm flipH="1" flipV="1">
                <a:off x="1727176" y="3861048"/>
                <a:ext cx="2772816" cy="60568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Oval 17"/>
              <p:cNvSpPr/>
              <p:nvPr/>
            </p:nvSpPr>
            <p:spPr>
              <a:xfrm>
                <a:off x="251520" y="3717032"/>
                <a:ext cx="1475656" cy="288032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noFill/>
                </a:endParaRPr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4499992" y="4005064"/>
                <a:ext cx="4176464" cy="92333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 err="1" smtClean="0"/>
                  <a:t>Questo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è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il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tuo</a:t>
                </a:r>
                <a:r>
                  <a:rPr lang="en-GB" dirty="0" smtClean="0"/>
                  <a:t> </a:t>
                </a:r>
                <a:r>
                  <a:rPr lang="en-GB" b="1" dirty="0" err="1" smtClean="0"/>
                  <a:t>calendario</a:t>
                </a:r>
                <a:r>
                  <a:rPr lang="en-GB" b="1" dirty="0" smtClean="0"/>
                  <a:t> </a:t>
                </a:r>
                <a:r>
                  <a:rPr lang="en-GB" dirty="0" smtClean="0"/>
                  <a:t>TwinSpace, dove </a:t>
                </a:r>
                <a:r>
                  <a:rPr lang="en-GB" dirty="0" err="1" smtClean="0"/>
                  <a:t>puoi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pianificare</a:t>
                </a:r>
                <a:r>
                  <a:rPr lang="en-GB" dirty="0" smtClean="0"/>
                  <a:t> le </a:t>
                </a:r>
                <a:r>
                  <a:rPr lang="en-GB" dirty="0" err="1" smtClean="0"/>
                  <a:t>attività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durante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l’anno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scolastico</a:t>
                </a:r>
                <a:endParaRPr lang="en-GB" dirty="0"/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395536" y="4149080"/>
              <a:ext cx="8064896" cy="2363490"/>
              <a:chOff x="395536" y="4149080"/>
              <a:chExt cx="8064896" cy="2363490"/>
            </a:xfrm>
          </p:grpSpPr>
          <p:sp>
            <p:nvSpPr>
              <p:cNvPr id="28" name="Rectangle 27"/>
              <p:cNvSpPr/>
              <p:nvPr/>
            </p:nvSpPr>
            <p:spPr>
              <a:xfrm>
                <a:off x="467544" y="4149080"/>
                <a:ext cx="1656184" cy="432048"/>
              </a:xfrm>
              <a:prstGeom prst="rect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395536" y="5589240"/>
                <a:ext cx="8064896" cy="92333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tx2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i="1" dirty="0" err="1" smtClean="0">
                    <a:solidFill>
                      <a:schemeClr val="tx2"/>
                    </a:solidFill>
                  </a:rPr>
                  <a:t>Suggerimento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: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all’inizio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del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progetto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,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è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consigliabile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informarsi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su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quando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cadranno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le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vacanze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scolastiche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dei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tuoi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partner. Le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vacanze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,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infatti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,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variano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in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tutta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Europa,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quindi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i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tuoi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partner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potrebbero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non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essere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disponibili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per le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attività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in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certi</a:t>
                </a:r>
                <a:r>
                  <a:rPr lang="en-GB" i="1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i="1" dirty="0" err="1" smtClean="0">
                    <a:solidFill>
                      <a:schemeClr val="tx2"/>
                    </a:solidFill>
                  </a:rPr>
                  <a:t>periodi</a:t>
                </a:r>
                <a:endParaRPr lang="en-GB" i="1" dirty="0">
                  <a:solidFill>
                    <a:schemeClr val="tx2"/>
                  </a:solidFill>
                </a:endParaRPr>
              </a:p>
            </p:txBody>
          </p:sp>
          <p:cxnSp>
            <p:nvCxnSpPr>
              <p:cNvPr id="31" name="Straight Arrow Connector 30"/>
              <p:cNvCxnSpPr/>
              <p:nvPr/>
            </p:nvCxnSpPr>
            <p:spPr>
              <a:xfrm flipH="1" flipV="1">
                <a:off x="2123728" y="4581128"/>
                <a:ext cx="648072" cy="1008112"/>
              </a:xfrm>
              <a:prstGeom prst="straightConnector1">
                <a:avLst/>
              </a:prstGeom>
              <a:ln>
                <a:solidFill>
                  <a:schemeClr val="tx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TextBox 32"/>
          <p:cNvSpPr txBox="1"/>
          <p:nvPr/>
        </p:nvSpPr>
        <p:spPr>
          <a:xfrm>
            <a:off x="683568" y="476672"/>
            <a:ext cx="4896544" cy="46166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1" dirty="0" err="1" smtClean="0"/>
              <a:t>Funzioni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della</a:t>
            </a:r>
            <a:r>
              <a:rPr lang="en-GB" sz="2400" b="1" dirty="0"/>
              <a:t> </a:t>
            </a:r>
            <a:r>
              <a:rPr lang="en-GB" sz="2400" b="1" dirty="0" smtClean="0"/>
              <a:t>Homepage TwinSpace</a:t>
            </a:r>
            <a:endParaRPr lang="en-GB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467544" y="980728"/>
            <a:ext cx="8239620" cy="5553344"/>
            <a:chOff x="467544" y="980728"/>
            <a:chExt cx="8239620" cy="5553344"/>
          </a:xfrm>
        </p:grpSpPr>
        <p:pic>
          <p:nvPicPr>
            <p:cNvPr id="34" name="Picture 33" descr="Screen shot Sep 1.png"/>
            <p:cNvPicPr>
              <a:picLocks noChangeAspect="1"/>
            </p:cNvPicPr>
            <p:nvPr/>
          </p:nvPicPr>
          <p:blipFill>
            <a:blip r:embed="rId3" cstate="print"/>
            <a:srcRect l="55256" t="22700" r="15834" b="5901"/>
            <a:stretch>
              <a:fillRect/>
            </a:stretch>
          </p:blipFill>
          <p:spPr>
            <a:xfrm>
              <a:off x="6012159" y="980728"/>
              <a:ext cx="2695005" cy="5553344"/>
            </a:xfrm>
            <a:prstGeom prst="rect">
              <a:avLst/>
            </a:prstGeom>
          </p:spPr>
        </p:pic>
        <p:grpSp>
          <p:nvGrpSpPr>
            <p:cNvPr id="33" name="Group 32"/>
            <p:cNvGrpSpPr/>
            <p:nvPr/>
          </p:nvGrpSpPr>
          <p:grpSpPr>
            <a:xfrm>
              <a:off x="467544" y="1052736"/>
              <a:ext cx="7848872" cy="5459834"/>
              <a:chOff x="467544" y="1052736"/>
              <a:chExt cx="7848872" cy="5459834"/>
            </a:xfrm>
          </p:grpSpPr>
          <p:grpSp>
            <p:nvGrpSpPr>
              <p:cNvPr id="30" name="Group 29"/>
              <p:cNvGrpSpPr/>
              <p:nvPr/>
            </p:nvGrpSpPr>
            <p:grpSpPr>
              <a:xfrm>
                <a:off x="467544" y="4725144"/>
                <a:ext cx="7848872" cy="1440160"/>
                <a:chOff x="467544" y="4725144"/>
                <a:chExt cx="7848872" cy="1440160"/>
              </a:xfrm>
            </p:grpSpPr>
            <p:sp>
              <p:nvSpPr>
                <p:cNvPr id="3" name="TextBox 2"/>
                <p:cNvSpPr txBox="1"/>
                <p:nvPr/>
              </p:nvSpPr>
              <p:spPr>
                <a:xfrm>
                  <a:off x="467544" y="4725144"/>
                  <a:ext cx="4752528" cy="646331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dirty="0" err="1" smtClean="0"/>
                    <a:t>Puoi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anche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vedere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i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nomi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dei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membri</a:t>
                  </a:r>
                  <a:r>
                    <a:rPr lang="en-GB" dirty="0" smtClean="0"/>
                    <a:t> di TwinSpace e la data </a:t>
                  </a:r>
                  <a:r>
                    <a:rPr lang="en-GB" dirty="0" err="1" smtClean="0"/>
                    <a:t>dell’ultimo</a:t>
                  </a:r>
                  <a:r>
                    <a:rPr lang="en-GB" dirty="0" smtClean="0"/>
                    <a:t> log in</a:t>
                  </a:r>
                  <a:endParaRPr lang="en-GB" dirty="0"/>
                </a:p>
              </p:txBody>
            </p:sp>
            <p:sp>
              <p:nvSpPr>
                <p:cNvPr id="8" name="Oval 7"/>
                <p:cNvSpPr/>
                <p:nvPr/>
              </p:nvSpPr>
              <p:spPr>
                <a:xfrm>
                  <a:off x="5940152" y="5229200"/>
                  <a:ext cx="2376264" cy="936104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noFill/>
                  </a:endParaRPr>
                </a:p>
              </p:txBody>
            </p:sp>
            <p:cxnSp>
              <p:nvCxnSpPr>
                <p:cNvPr id="21" name="Straight Arrow Connector 20"/>
                <p:cNvCxnSpPr>
                  <a:stCxn id="3" idx="3"/>
                </p:cNvCxnSpPr>
                <p:nvPr/>
              </p:nvCxnSpPr>
              <p:spPr>
                <a:xfrm>
                  <a:off x="5220072" y="5048310"/>
                  <a:ext cx="864096" cy="468922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Group 23"/>
              <p:cNvGrpSpPr/>
              <p:nvPr/>
            </p:nvGrpSpPr>
            <p:grpSpPr>
              <a:xfrm>
                <a:off x="467544" y="1052736"/>
                <a:ext cx="5616624" cy="923330"/>
                <a:chOff x="467544" y="1052736"/>
                <a:chExt cx="5616624" cy="923330"/>
              </a:xfrm>
            </p:grpSpPr>
            <p:sp>
              <p:nvSpPr>
                <p:cNvPr id="20" name="TextBox 19"/>
                <p:cNvSpPr txBox="1"/>
                <p:nvPr/>
              </p:nvSpPr>
              <p:spPr>
                <a:xfrm>
                  <a:off x="467544" y="1052736"/>
                  <a:ext cx="4752528" cy="92333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dirty="0" smtClean="0"/>
                    <a:t>Se non </a:t>
                  </a:r>
                  <a:r>
                    <a:rPr lang="en-GB" dirty="0" err="1" smtClean="0"/>
                    <a:t>hai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mai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usato</a:t>
                  </a:r>
                  <a:r>
                    <a:rPr lang="en-GB" dirty="0" smtClean="0"/>
                    <a:t> TwinSpace prima, </a:t>
                  </a:r>
                  <a:r>
                    <a:rPr lang="en-GB" dirty="0" err="1" smtClean="0"/>
                    <a:t>allora</a:t>
                  </a:r>
                  <a:r>
                    <a:rPr lang="en-GB" dirty="0" smtClean="0"/>
                    <a:t> la </a:t>
                  </a:r>
                  <a:r>
                    <a:rPr lang="en-GB" dirty="0" err="1" smtClean="0"/>
                    <a:t>cosa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migliore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è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cliccare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su</a:t>
                  </a:r>
                  <a:r>
                    <a:rPr lang="en-GB" dirty="0" smtClean="0"/>
                    <a:t> </a:t>
                  </a:r>
                  <a:r>
                    <a:rPr lang="en-GB" b="1" dirty="0" err="1" smtClean="0"/>
                    <a:t>Sei</a:t>
                  </a:r>
                  <a:r>
                    <a:rPr lang="en-GB" b="1" dirty="0" smtClean="0"/>
                    <a:t> </a:t>
                  </a:r>
                  <a:r>
                    <a:rPr lang="en-GB" b="1" dirty="0" err="1" smtClean="0"/>
                    <a:t>nuovo</a:t>
                  </a:r>
                  <a:r>
                    <a:rPr lang="en-GB" b="1" dirty="0" smtClean="0"/>
                    <a:t> in TwinSpace? </a:t>
                  </a:r>
                  <a:r>
                    <a:rPr lang="en-GB" dirty="0" smtClean="0"/>
                    <a:t>E </a:t>
                  </a:r>
                  <a:r>
                    <a:rPr lang="en-GB" dirty="0" err="1" smtClean="0"/>
                    <a:t>seguire</a:t>
                  </a:r>
                  <a:r>
                    <a:rPr lang="en-GB" dirty="0" smtClean="0"/>
                    <a:t> le </a:t>
                  </a:r>
                  <a:r>
                    <a:rPr lang="en-GB" dirty="0" err="1" smtClean="0"/>
                    <a:t>istruzioni</a:t>
                  </a:r>
                  <a:endParaRPr lang="en-GB" dirty="0"/>
                </a:p>
              </p:txBody>
            </p:sp>
            <p:cxnSp>
              <p:nvCxnSpPr>
                <p:cNvPr id="29" name="Straight Arrow Connector 28"/>
                <p:cNvCxnSpPr>
                  <a:stCxn id="20" idx="3"/>
                </p:cNvCxnSpPr>
                <p:nvPr/>
              </p:nvCxnSpPr>
              <p:spPr>
                <a:xfrm flipV="1">
                  <a:off x="5220072" y="1340772"/>
                  <a:ext cx="864096" cy="173629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" name="Group 26"/>
              <p:cNvGrpSpPr/>
              <p:nvPr/>
            </p:nvGrpSpPr>
            <p:grpSpPr>
              <a:xfrm>
                <a:off x="467544" y="1700808"/>
                <a:ext cx="5473752" cy="1499394"/>
                <a:chOff x="467544" y="1700808"/>
                <a:chExt cx="5473752" cy="1499394"/>
              </a:xfrm>
            </p:grpSpPr>
            <p:sp>
              <p:nvSpPr>
                <p:cNvPr id="22" name="TextBox 21"/>
                <p:cNvSpPr txBox="1"/>
                <p:nvPr/>
              </p:nvSpPr>
              <p:spPr>
                <a:xfrm>
                  <a:off x="467544" y="2276872"/>
                  <a:ext cx="4752528" cy="92333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dirty="0" smtClean="0"/>
                    <a:t>Questa </a:t>
                  </a:r>
                  <a:r>
                    <a:rPr lang="en-GB" dirty="0" err="1" smtClean="0"/>
                    <a:t>sezione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ti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consente</a:t>
                  </a:r>
                  <a:r>
                    <a:rPr lang="en-GB" dirty="0" smtClean="0"/>
                    <a:t> di </a:t>
                  </a:r>
                  <a:r>
                    <a:rPr lang="en-GB" dirty="0" err="1" smtClean="0"/>
                    <a:t>gestire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gli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utenti</a:t>
                  </a:r>
                  <a:r>
                    <a:rPr lang="en-GB" dirty="0" smtClean="0"/>
                    <a:t>, </a:t>
                  </a:r>
                  <a:r>
                    <a:rPr lang="en-GB" dirty="0" err="1" smtClean="0"/>
                    <a:t>invitare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nuovi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membri</a:t>
                  </a:r>
                  <a:r>
                    <a:rPr lang="en-GB" dirty="0" smtClean="0"/>
                    <a:t> a TwinSpace e </a:t>
                  </a:r>
                  <a:r>
                    <a:rPr lang="en-GB" dirty="0" err="1" smtClean="0"/>
                    <a:t>cambiare</a:t>
                  </a:r>
                  <a:r>
                    <a:rPr lang="en-GB" dirty="0" smtClean="0"/>
                    <a:t> le password </a:t>
                  </a:r>
                  <a:r>
                    <a:rPr lang="en-GB" dirty="0" err="1" smtClean="0"/>
                    <a:t>degli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studenti</a:t>
                  </a:r>
                  <a:r>
                    <a:rPr lang="en-GB" dirty="0" smtClean="0"/>
                    <a:t> </a:t>
                  </a:r>
                  <a:endParaRPr lang="en-GB" dirty="0"/>
                </a:p>
              </p:txBody>
            </p:sp>
            <p:cxnSp>
              <p:nvCxnSpPr>
                <p:cNvPr id="23" name="Straight Arrow Connector 22"/>
                <p:cNvCxnSpPr>
                  <a:stCxn id="22" idx="3"/>
                  <a:endCxn id="16" idx="1"/>
                </p:cNvCxnSpPr>
                <p:nvPr/>
              </p:nvCxnSpPr>
              <p:spPr>
                <a:xfrm flipV="1">
                  <a:off x="5220072" y="2158008"/>
                  <a:ext cx="648072" cy="580529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" name="Left Bracket 15"/>
                <p:cNvSpPr/>
                <p:nvPr/>
              </p:nvSpPr>
              <p:spPr>
                <a:xfrm>
                  <a:off x="5868144" y="1700808"/>
                  <a:ext cx="73152" cy="914400"/>
                </a:xfrm>
                <a:prstGeom prst="leftBracke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28" name="Group 27"/>
              <p:cNvGrpSpPr/>
              <p:nvPr/>
            </p:nvGrpSpPr>
            <p:grpSpPr>
              <a:xfrm>
                <a:off x="467544" y="2852936"/>
                <a:ext cx="6984776" cy="1366411"/>
                <a:chOff x="467544" y="2852936"/>
                <a:chExt cx="6984776" cy="1366411"/>
              </a:xfrm>
            </p:grpSpPr>
            <p:sp>
              <p:nvSpPr>
                <p:cNvPr id="19" name="Oval 18"/>
                <p:cNvSpPr/>
                <p:nvPr/>
              </p:nvSpPr>
              <p:spPr>
                <a:xfrm>
                  <a:off x="5940152" y="2852936"/>
                  <a:ext cx="1512168" cy="108012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noFill/>
                  </a:endParaRPr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>
                <a:xfrm>
                  <a:off x="467544" y="3573016"/>
                  <a:ext cx="4752528" cy="646331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dirty="0" smtClean="0"/>
                    <a:t>Qui </a:t>
                  </a:r>
                  <a:r>
                    <a:rPr lang="en-GB" dirty="0" err="1" smtClean="0"/>
                    <a:t>puoi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vedere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quanti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insegnanti</a:t>
                  </a:r>
                  <a:r>
                    <a:rPr lang="en-GB" dirty="0" smtClean="0"/>
                    <a:t>, </a:t>
                  </a:r>
                  <a:r>
                    <a:rPr lang="en-GB" dirty="0" err="1" smtClean="0"/>
                    <a:t>studenti</a:t>
                  </a:r>
                  <a:r>
                    <a:rPr lang="en-GB" dirty="0" smtClean="0"/>
                    <a:t> e </a:t>
                  </a:r>
                  <a:r>
                    <a:rPr lang="en-GB" dirty="0" err="1" smtClean="0"/>
                    <a:t>visitatori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sono</a:t>
                  </a:r>
                  <a:r>
                    <a:rPr lang="en-GB" dirty="0" smtClean="0"/>
                    <a:t> </a:t>
                  </a:r>
                  <a:r>
                    <a:rPr lang="en-GB" dirty="0" err="1" smtClean="0"/>
                    <a:t>membri</a:t>
                  </a:r>
                  <a:r>
                    <a:rPr lang="en-GB" dirty="0" smtClean="0"/>
                    <a:t> del </a:t>
                  </a:r>
                  <a:r>
                    <a:rPr lang="en-GB" dirty="0" err="1" smtClean="0"/>
                    <a:t>tuo</a:t>
                  </a:r>
                  <a:r>
                    <a:rPr lang="en-GB" dirty="0" smtClean="0"/>
                    <a:t> TwinSpace</a:t>
                  </a:r>
                  <a:endParaRPr lang="en-GB" dirty="0"/>
                </a:p>
              </p:txBody>
            </p:sp>
            <p:cxnSp>
              <p:nvCxnSpPr>
                <p:cNvPr id="26" name="Straight Arrow Connector 25"/>
                <p:cNvCxnSpPr>
                  <a:stCxn id="25" idx="3"/>
                  <a:endCxn id="19" idx="2"/>
                </p:cNvCxnSpPr>
                <p:nvPr/>
              </p:nvCxnSpPr>
              <p:spPr>
                <a:xfrm flipV="1">
                  <a:off x="5220072" y="3392996"/>
                  <a:ext cx="720080" cy="503186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" name="Group 30"/>
              <p:cNvGrpSpPr/>
              <p:nvPr/>
            </p:nvGrpSpPr>
            <p:grpSpPr>
              <a:xfrm>
                <a:off x="467544" y="5589240"/>
                <a:ext cx="7560840" cy="923330"/>
                <a:chOff x="467544" y="5589240"/>
                <a:chExt cx="7560840" cy="923330"/>
              </a:xfrm>
            </p:grpSpPr>
            <p:sp>
              <p:nvSpPr>
                <p:cNvPr id="44" name="Rectangle 43"/>
                <p:cNvSpPr/>
                <p:nvPr/>
              </p:nvSpPr>
              <p:spPr>
                <a:xfrm>
                  <a:off x="6372200" y="6237312"/>
                  <a:ext cx="1656184" cy="216024"/>
                </a:xfrm>
                <a:prstGeom prst="rect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467544" y="5589240"/>
                  <a:ext cx="4824536" cy="92333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solidFill>
                    <a:schemeClr val="tx2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Suggerimento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: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clicca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sul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tasto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b="1" i="1" dirty="0" err="1" smtClean="0">
                      <a:solidFill>
                        <a:schemeClr val="tx2"/>
                      </a:solidFill>
                    </a:rPr>
                    <a:t>Vedi</a:t>
                  </a:r>
                  <a:r>
                    <a:rPr lang="en-GB" b="1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b="1" i="1" dirty="0" err="1" smtClean="0">
                      <a:solidFill>
                        <a:schemeClr val="tx2"/>
                      </a:solidFill>
                    </a:rPr>
                    <a:t>tutti</a:t>
                  </a:r>
                  <a:r>
                    <a:rPr lang="en-GB" b="1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per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vedere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un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elenco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completo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dei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membri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del </a:t>
                  </a:r>
                  <a:r>
                    <a:rPr lang="en-GB" i="1" dirty="0" err="1" smtClean="0">
                      <a:solidFill>
                        <a:schemeClr val="tx2"/>
                      </a:solidFill>
                    </a:rPr>
                    <a:t>tuo</a:t>
                  </a:r>
                  <a:r>
                    <a:rPr lang="en-GB" i="1" dirty="0" smtClean="0">
                      <a:solidFill>
                        <a:schemeClr val="tx2"/>
                      </a:solidFill>
                    </a:rPr>
                    <a:t> TwinSpace</a:t>
                  </a:r>
                  <a:endParaRPr lang="en-GB" i="1" dirty="0">
                    <a:solidFill>
                      <a:schemeClr val="tx2"/>
                    </a:solidFill>
                  </a:endParaRPr>
                </a:p>
              </p:txBody>
            </p:sp>
            <p:cxnSp>
              <p:nvCxnSpPr>
                <p:cNvPr id="46" name="Straight Arrow Connector 45"/>
                <p:cNvCxnSpPr>
                  <a:stCxn id="45" idx="3"/>
                  <a:endCxn id="44" idx="1"/>
                </p:cNvCxnSpPr>
                <p:nvPr/>
              </p:nvCxnSpPr>
              <p:spPr>
                <a:xfrm>
                  <a:off x="5292080" y="6050905"/>
                  <a:ext cx="1080120" cy="294419"/>
                </a:xfrm>
                <a:prstGeom prst="straightConnector1">
                  <a:avLst/>
                </a:prstGeom>
                <a:ln>
                  <a:solidFill>
                    <a:schemeClr val="tx2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5" name="TextBox 34"/>
          <p:cNvSpPr txBox="1"/>
          <p:nvPr/>
        </p:nvSpPr>
        <p:spPr>
          <a:xfrm>
            <a:off x="683568" y="476672"/>
            <a:ext cx="4896544" cy="46166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1" dirty="0" err="1" smtClean="0"/>
              <a:t>Funzioni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della</a:t>
            </a:r>
            <a:r>
              <a:rPr lang="en-GB" sz="2400" b="1" dirty="0"/>
              <a:t> </a:t>
            </a:r>
            <a:r>
              <a:rPr lang="en-GB" sz="2400" b="1" dirty="0" smtClean="0"/>
              <a:t>Homepage TwinSpace</a:t>
            </a:r>
            <a:endParaRPr lang="en-GB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755576" y="1124744"/>
            <a:ext cx="7200800" cy="4248472"/>
            <a:chOff x="755576" y="1124744"/>
            <a:chExt cx="7200800" cy="4248472"/>
          </a:xfrm>
        </p:grpSpPr>
        <p:pic>
          <p:nvPicPr>
            <p:cNvPr id="11" name="Picture 10" descr="Screen shot 4 Sep 2.png"/>
            <p:cNvPicPr>
              <a:picLocks noChangeAspect="1"/>
            </p:cNvPicPr>
            <p:nvPr/>
          </p:nvPicPr>
          <p:blipFill>
            <a:blip r:embed="rId3" cstate="print"/>
            <a:srcRect l="12988" t="27852" r="13775" b="11856"/>
            <a:stretch>
              <a:fillRect/>
            </a:stretch>
          </p:blipFill>
          <p:spPr>
            <a:xfrm>
              <a:off x="1259632" y="1844824"/>
              <a:ext cx="6696744" cy="3528392"/>
            </a:xfrm>
            <a:prstGeom prst="rect">
              <a:avLst/>
            </a:prstGeom>
          </p:spPr>
        </p:pic>
        <p:grpSp>
          <p:nvGrpSpPr>
            <p:cNvPr id="12" name="Group 11"/>
            <p:cNvGrpSpPr/>
            <p:nvPr/>
          </p:nvGrpSpPr>
          <p:grpSpPr>
            <a:xfrm>
              <a:off x="755576" y="1124744"/>
              <a:ext cx="5904656" cy="2376264"/>
              <a:chOff x="755576" y="1124744"/>
              <a:chExt cx="5904656" cy="2376264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755576" y="1124744"/>
                <a:ext cx="5904656" cy="64633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 err="1" smtClean="0"/>
                  <a:t>Puoi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aggiornare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il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tuo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profilo</a:t>
                </a:r>
                <a:r>
                  <a:rPr lang="en-GB" dirty="0" smtClean="0"/>
                  <a:t>, </a:t>
                </a:r>
                <a:r>
                  <a:rPr lang="en-GB" dirty="0" err="1" smtClean="0"/>
                  <a:t>aggiungendo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una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foto</a:t>
                </a:r>
                <a:r>
                  <a:rPr lang="en-GB" dirty="0" smtClean="0"/>
                  <a:t> di </a:t>
                </a:r>
                <a:r>
                  <a:rPr lang="en-GB" dirty="0" err="1" smtClean="0"/>
                  <a:t>te</a:t>
                </a:r>
                <a:r>
                  <a:rPr lang="en-GB" dirty="0" smtClean="0"/>
                  <a:t> o </a:t>
                </a:r>
                <a:r>
                  <a:rPr lang="en-GB" dirty="0" err="1" smtClean="0"/>
                  <a:t>scrivendo</a:t>
                </a:r>
                <a:r>
                  <a:rPr lang="en-GB" dirty="0" smtClean="0"/>
                  <a:t> un </a:t>
                </a:r>
                <a:r>
                  <a:rPr lang="en-GB" dirty="0" err="1" smtClean="0"/>
                  <a:t>testo</a:t>
                </a:r>
                <a:r>
                  <a:rPr lang="en-GB" dirty="0" smtClean="0"/>
                  <a:t> per </a:t>
                </a:r>
                <a:r>
                  <a:rPr lang="en-GB" dirty="0" err="1" smtClean="0"/>
                  <a:t>presentare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te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stesso</a:t>
                </a:r>
                <a:r>
                  <a:rPr lang="en-GB" dirty="0" smtClean="0"/>
                  <a:t> e/o la </a:t>
                </a:r>
                <a:r>
                  <a:rPr lang="en-GB" dirty="0" err="1" smtClean="0"/>
                  <a:t>tua</a:t>
                </a:r>
                <a:r>
                  <a:rPr lang="en-GB" dirty="0" smtClean="0"/>
                  <a:t> </a:t>
                </a:r>
                <a:r>
                  <a:rPr lang="en-GB" dirty="0" err="1" smtClean="0"/>
                  <a:t>classe</a:t>
                </a:r>
                <a:endParaRPr lang="en-GB" dirty="0"/>
              </a:p>
            </p:txBody>
          </p:sp>
          <p:cxnSp>
            <p:nvCxnSpPr>
              <p:cNvPr id="4" name="Straight Arrow Connector 3"/>
              <p:cNvCxnSpPr>
                <a:endCxn id="8" idx="1"/>
              </p:cNvCxnSpPr>
              <p:nvPr/>
            </p:nvCxnSpPr>
            <p:spPr>
              <a:xfrm>
                <a:off x="1619672" y="1772816"/>
                <a:ext cx="300387" cy="123649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Oval 7"/>
              <p:cNvSpPr/>
              <p:nvPr/>
            </p:nvSpPr>
            <p:spPr>
              <a:xfrm>
                <a:off x="1835696" y="2924944"/>
                <a:ext cx="576064" cy="57606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noFill/>
                </a:endParaRP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683568" y="476672"/>
            <a:ext cx="4896544" cy="46166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1" dirty="0" err="1" smtClean="0"/>
              <a:t>Funzioni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della</a:t>
            </a:r>
            <a:r>
              <a:rPr lang="en-GB" sz="2400" b="1" dirty="0"/>
              <a:t> </a:t>
            </a:r>
            <a:r>
              <a:rPr lang="en-GB" sz="2400" b="1" dirty="0" smtClean="0"/>
              <a:t>Homepage TwinSpace</a:t>
            </a:r>
            <a:endParaRPr lang="en-GB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2286</TotalTime>
  <Words>1555</Words>
  <Application>Microsoft Office PowerPoint</Application>
  <PresentationFormat>Presentazione su schermo (4:3)</PresentationFormat>
  <Paragraphs>180</Paragraphs>
  <Slides>30</Slides>
  <Notes>30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30</vt:i4>
      </vt:variant>
    </vt:vector>
  </HeadingPairs>
  <TitlesOfParts>
    <vt:vector size="31" baseType="lpstr">
      <vt:lpstr>Office Theme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michael.odonnabhain</dc:creator>
  <cp:lastModifiedBy>segreteria14</cp:lastModifiedBy>
  <cp:revision>101</cp:revision>
  <cp:lastPrinted>2012-09-03T11:38:29Z</cp:lastPrinted>
  <dcterms:created xsi:type="dcterms:W3CDTF">2012-09-04T10:19:39Z</dcterms:created>
  <dcterms:modified xsi:type="dcterms:W3CDTF">2014-06-17T09:33:49Z</dcterms:modified>
</cp:coreProperties>
</file>