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4"/>
  </p:notesMasterIdLst>
  <p:sldIdLst>
    <p:sldId id="256" r:id="rId2"/>
    <p:sldId id="261" r:id="rId3"/>
    <p:sldId id="262" r:id="rId4"/>
    <p:sldId id="266" r:id="rId5"/>
    <p:sldId id="267" r:id="rId6"/>
    <p:sldId id="270" r:id="rId7"/>
    <p:sldId id="271" r:id="rId8"/>
    <p:sldId id="265" r:id="rId9"/>
    <p:sldId id="269" r:id="rId10"/>
    <p:sldId id="272" r:id="rId11"/>
    <p:sldId id="274" r:id="rId12"/>
    <p:sldId id="268" r:id="rId1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92EC"/>
    <a:srgbClr val="3333FF"/>
    <a:srgbClr val="CCFFCC"/>
    <a:srgbClr val="39C7F3"/>
    <a:srgbClr val="339966"/>
    <a:srgbClr val="99FF99"/>
    <a:srgbClr val="0099CC"/>
    <a:srgbClr val="66FFFF"/>
    <a:srgbClr val="FF0066"/>
    <a:srgbClr val="CC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24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F3473-32DA-468A-8A9F-72ACF15BB7C7}" type="datetimeFigureOut">
              <a:rPr lang="it-IT" smtClean="0"/>
              <a:pPr/>
              <a:t>17/06/2014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39E96-C815-4413-8269-0D0F0B450172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C22E-A323-4D25-8279-BEA0913A0E84}" type="datetimeFigureOut">
              <a:rPr lang="it-IT" smtClean="0"/>
              <a:pPr/>
              <a:t>17/06/2014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70A8B-0321-4E6C-974F-F92FF504831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cut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C22E-A323-4D25-8279-BEA0913A0E84}" type="datetimeFigureOut">
              <a:rPr lang="it-IT" smtClean="0"/>
              <a:pPr/>
              <a:t>17/06/2014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70A8B-0321-4E6C-974F-F92FF504831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cut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C22E-A323-4D25-8279-BEA0913A0E84}" type="datetimeFigureOut">
              <a:rPr lang="it-IT" smtClean="0"/>
              <a:pPr/>
              <a:t>17/06/2014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70A8B-0321-4E6C-974F-F92FF504831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C22E-A323-4D25-8279-BEA0913A0E84}" type="datetimeFigureOut">
              <a:rPr lang="it-IT" smtClean="0"/>
              <a:pPr/>
              <a:t>17/06/2014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70A8B-0321-4E6C-974F-F92FF504831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cut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C22E-A323-4D25-8279-BEA0913A0E84}" type="datetimeFigureOut">
              <a:rPr lang="it-IT" smtClean="0"/>
              <a:pPr/>
              <a:t>17/06/2014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70A8B-0321-4E6C-974F-F92FF504831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cut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C22E-A323-4D25-8279-BEA0913A0E84}" type="datetimeFigureOut">
              <a:rPr lang="it-IT" smtClean="0"/>
              <a:pPr/>
              <a:t>17/06/2014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70A8B-0321-4E6C-974F-F92FF504831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cut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C22E-A323-4D25-8279-BEA0913A0E84}" type="datetimeFigureOut">
              <a:rPr lang="it-IT" smtClean="0"/>
              <a:pPr/>
              <a:t>17/06/2014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70A8B-0321-4E6C-974F-F92FF504831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cut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C22E-A323-4D25-8279-BEA0913A0E84}" type="datetimeFigureOut">
              <a:rPr lang="it-IT" smtClean="0"/>
              <a:pPr/>
              <a:t>17/06/2014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70A8B-0321-4E6C-974F-F92FF504831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cut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C22E-A323-4D25-8279-BEA0913A0E84}" type="datetimeFigureOut">
              <a:rPr lang="it-IT" smtClean="0"/>
              <a:pPr/>
              <a:t>17/06/2014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70A8B-0321-4E6C-974F-F92FF504831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cut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C22E-A323-4D25-8279-BEA0913A0E84}" type="datetimeFigureOut">
              <a:rPr lang="it-IT" smtClean="0"/>
              <a:pPr/>
              <a:t>17/06/2014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70A8B-0321-4E6C-974F-F92FF504831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cut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taglia e arrotonda singolo angolo rettangolo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olo rettangolo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C22E-A323-4D25-8279-BEA0913A0E84}" type="datetimeFigureOut">
              <a:rPr lang="it-IT" smtClean="0"/>
              <a:pPr/>
              <a:t>17/06/2014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AA70A8B-0321-4E6C-974F-F92FF50483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10" name="Figura a mano libera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igura a mano libera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ut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1CEC22E-A323-4D25-8279-BEA0913A0E84}" type="datetimeFigureOut">
              <a:rPr lang="it-IT" smtClean="0"/>
              <a:pPr/>
              <a:t>17/06/2014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AA70A8B-0321-4E6C-974F-F92FF504831B}" type="slidenum">
              <a:rPr lang="it-IT" smtClean="0"/>
              <a:pPr/>
              <a:t>‹N›</a:t>
            </a:fld>
            <a:endParaRPr lang="it-IT"/>
          </a:p>
        </p:txBody>
      </p:sp>
      <p:grpSp>
        <p:nvGrpSpPr>
          <p:cNvPr id="2" name="Gruppo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igura a mano libera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igura a mano libera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cut thruBlk="1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posta30.posta.libero.it/www.etwinning.it" TargetMode="External"/><Relationship Id="rId2" Type="http://schemas.openxmlformats.org/officeDocument/2006/relationships/hyperlink" Target="http://posta30.posta.libero.it/etwinning@indire.it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twitter.com/eTwinning_Ita" TargetMode="External"/><Relationship Id="rId4" Type="http://schemas.openxmlformats.org/officeDocument/2006/relationships/hyperlink" Target="https://www.facebook.com/eTwinningItalia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grammallp.it/etwinning" TargetMode="External"/><Relationship Id="rId2" Type="http://schemas.openxmlformats.org/officeDocument/2006/relationships/hyperlink" Target="http://www.etwinning.net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twinninger.ning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42910" y="714356"/>
            <a:ext cx="7851648" cy="1418500"/>
          </a:xfrm>
        </p:spPr>
        <p:txBody>
          <a:bodyPr>
            <a:normAutofit/>
          </a:bodyPr>
          <a:lstStyle/>
          <a:p>
            <a:pPr algn="ctr"/>
            <a:r>
              <a:rPr lang="it-IT" sz="6000" dirty="0" smtClean="0">
                <a:solidFill>
                  <a:srgbClr val="9092EC"/>
                </a:solidFill>
                <a:latin typeface="Arial" pitchFamily="34" charset="0"/>
                <a:cs typeface="Arial" pitchFamily="34" charset="0"/>
              </a:rPr>
              <a:t>Cos’è </a:t>
            </a:r>
            <a:r>
              <a:rPr lang="it-IT" sz="6000" dirty="0" err="1" smtClean="0">
                <a:solidFill>
                  <a:srgbClr val="9092EC"/>
                </a:solidFill>
                <a:latin typeface="Arial" pitchFamily="34" charset="0"/>
                <a:cs typeface="Arial" pitchFamily="34" charset="0"/>
              </a:rPr>
              <a:t>eTwinning</a:t>
            </a:r>
            <a:r>
              <a:rPr lang="it-IT" sz="6000" dirty="0" smtClean="0">
                <a:solidFill>
                  <a:srgbClr val="9092EC"/>
                </a:solidFill>
                <a:latin typeface="Arial" pitchFamily="34" charset="0"/>
                <a:cs typeface="Arial" pitchFamily="34" charset="0"/>
              </a:rPr>
              <a:t>?</a:t>
            </a:r>
            <a:endParaRPr lang="it-IT" sz="6000" dirty="0">
              <a:solidFill>
                <a:srgbClr val="9092E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95536" y="2852936"/>
            <a:ext cx="7854696" cy="2328664"/>
          </a:xfrm>
        </p:spPr>
        <p:txBody>
          <a:bodyPr>
            <a:noAutofit/>
          </a:bodyPr>
          <a:lstStyle/>
          <a:p>
            <a:pPr algn="l"/>
            <a:r>
              <a:rPr lang="it-IT" sz="2000" dirty="0" smtClean="0">
                <a:latin typeface="Arial" pitchFamily="34" charset="0"/>
                <a:cs typeface="Arial" pitchFamily="34" charset="0"/>
              </a:rPr>
              <a:t>E’ la comunità delle scuole europee, uno spazio di incontro e crescita professionale per tutti gli insegnanti. L’azione è nata nel 2004.</a:t>
            </a:r>
          </a:p>
          <a:p>
            <a:pPr algn="l"/>
            <a:endParaRPr lang="it-IT" sz="2000" dirty="0" smtClean="0">
              <a:latin typeface="Arial" pitchFamily="34" charset="0"/>
              <a:cs typeface="Arial" pitchFamily="34" charset="0"/>
            </a:endParaRPr>
          </a:p>
          <a:p>
            <a:pPr algn="l"/>
            <a:r>
              <a:rPr lang="it-IT" sz="2000" dirty="0" smtClean="0">
                <a:latin typeface="Arial" pitchFamily="34" charset="0"/>
                <a:cs typeface="Arial" pitchFamily="34" charset="0"/>
              </a:rPr>
              <a:t>E’ uno strumento per creare:</a:t>
            </a:r>
          </a:p>
          <a:p>
            <a:pPr algn="l">
              <a:buFont typeface="Arial" pitchFamily="34" charset="0"/>
              <a:buChar char="•"/>
            </a:pPr>
            <a:r>
              <a:rPr lang="it-IT" sz="2000" dirty="0" smtClean="0">
                <a:latin typeface="Arial" pitchFamily="34" charset="0"/>
                <a:cs typeface="Arial" pitchFamily="34" charset="0"/>
              </a:rPr>
              <a:t> gemellaggi elettronici;</a:t>
            </a:r>
          </a:p>
          <a:p>
            <a:pPr algn="l">
              <a:buFont typeface="Arial" pitchFamily="34" charset="0"/>
              <a:buChar char="•"/>
            </a:pPr>
            <a:r>
              <a:rPr lang="it-IT" sz="2000" dirty="0" smtClean="0">
                <a:latin typeface="Arial" pitchFamily="34" charset="0"/>
                <a:cs typeface="Arial" pitchFamily="34" charset="0"/>
              </a:rPr>
              <a:t> consentire agli studenti di partecipare a progetti didattici in dimensione europea;</a:t>
            </a:r>
          </a:p>
          <a:p>
            <a:pPr algn="l">
              <a:buFont typeface="Arial" pitchFamily="34" charset="0"/>
              <a:buChar char="•"/>
            </a:pPr>
            <a:r>
              <a:rPr lang="it-IT" sz="2000" dirty="0" smtClean="0">
                <a:latin typeface="Arial" pitchFamily="34" charset="0"/>
                <a:cs typeface="Arial" pitchFamily="34" charset="0"/>
              </a:rPr>
              <a:t> promuovere l’innovazione della scuola grazie all’applicazione delle TIC (Tecnologie dell’Informazione e della Comunicazione)</a:t>
            </a:r>
            <a:endParaRPr lang="it-IT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757682" y="2841794"/>
            <a:ext cx="33855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6000" b="1" dirty="0" smtClean="0">
                <a:solidFill>
                  <a:srgbClr val="9092EC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Showcard Gothic" pitchFamily="82" charset="0"/>
                <a:ea typeface="+mj-ea"/>
                <a:cs typeface="Andalus" pitchFamily="18" charset="-78"/>
              </a:rPr>
              <a:t> </a:t>
            </a:r>
            <a:endParaRPr lang="it-IT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t-IT" sz="4000" dirty="0" smtClean="0">
                <a:latin typeface="Arial" pitchFamily="34" charset="0"/>
                <a:cs typeface="Arial" pitchFamily="34" charset="0"/>
              </a:rPr>
              <a:t>Le regole d’oro per un progetto di successo</a:t>
            </a:r>
            <a:endParaRPr lang="it-IT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Inizia da un progetto alla tua portata. Come dicono gli inglesi KISS </a:t>
            </a:r>
            <a:r>
              <a:rPr lang="it-IT" sz="2400" i="1" dirty="0" err="1" smtClean="0">
                <a:latin typeface="Arial" pitchFamily="34" charset="0"/>
                <a:cs typeface="Arial" pitchFamily="34" charset="0"/>
              </a:rPr>
              <a:t>Kept</a:t>
            </a:r>
            <a:r>
              <a:rPr lang="it-IT" sz="2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2400" i="1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it-IT" sz="2400" i="1" dirty="0" smtClean="0">
                <a:latin typeface="Arial" pitchFamily="34" charset="0"/>
                <a:cs typeface="Arial" pitchFamily="34" charset="0"/>
              </a:rPr>
              <a:t> short and </a:t>
            </a:r>
            <a:r>
              <a:rPr lang="it-IT" sz="2400" i="1" dirty="0" err="1" smtClean="0">
                <a:latin typeface="Arial" pitchFamily="34" charset="0"/>
                <a:cs typeface="Arial" pitchFamily="34" charset="0"/>
              </a:rPr>
              <a:t>simple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. Semplice nell’idea,semplice nell’articolazione.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Una volta scelti gli obiettivi fai una pianificazione temporale realistica.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Confrontati con il collega sulle rispettive esigenze di lavoro e sulla struttura delle scuole:il curriculum,il calendario </a:t>
            </a:r>
            <a:r>
              <a:rPr lang="it-IT" sz="2400" dirty="0" err="1" smtClean="0">
                <a:latin typeface="Arial" pitchFamily="34" charset="0"/>
                <a:cs typeface="Arial" pitchFamily="34" charset="0"/>
              </a:rPr>
              <a:t>scolastico…</a:t>
            </a:r>
            <a:endParaRPr lang="it-IT" sz="24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Concorda quanto tempo dedicherete al progetto.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Tieni conto della giusta distribuzione dei compiti e delle responsabilità.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err="1" smtClean="0"/>
              <a:t>eTwinning</a:t>
            </a:r>
            <a:r>
              <a:rPr lang="it-IT" dirty="0" smtClean="0"/>
              <a:t> Italia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b="1" dirty="0" smtClean="0"/>
              <a:t>Unità nazionale </a:t>
            </a:r>
            <a:r>
              <a:rPr lang="it-IT" b="1" dirty="0" err="1" smtClean="0"/>
              <a:t>eTwinning</a:t>
            </a:r>
            <a:r>
              <a:rPr lang="it-IT" b="1" dirty="0" smtClean="0"/>
              <a:t> Italia</a:t>
            </a:r>
            <a:br>
              <a:rPr lang="it-IT" b="1" dirty="0" smtClean="0"/>
            </a:br>
            <a:r>
              <a:rPr lang="it-IT" b="1" dirty="0" smtClean="0"/>
              <a:t>Agenzia nazionale </a:t>
            </a:r>
            <a:r>
              <a:rPr lang="it-IT" b="1" dirty="0" err="1" smtClean="0"/>
              <a:t>Erasmus+</a:t>
            </a:r>
            <a:r>
              <a:rPr lang="it-IT" b="1" dirty="0" smtClean="0"/>
              <a:t> INDIRE</a:t>
            </a:r>
            <a:br>
              <a:rPr lang="it-IT" b="1" dirty="0" smtClean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Via C. Lombroso, 6/15 </a:t>
            </a:r>
            <a:br>
              <a:rPr lang="it-IT" dirty="0" smtClean="0"/>
            </a:br>
            <a:r>
              <a:rPr lang="it-IT" dirty="0" smtClean="0"/>
              <a:t>50134 Firenze (Italia)</a:t>
            </a:r>
            <a:br>
              <a:rPr lang="it-IT" dirty="0" smtClean="0"/>
            </a:br>
            <a:r>
              <a:rPr lang="it-IT" dirty="0" smtClean="0"/>
              <a:t>Tel. +39 055.2380561 </a:t>
            </a:r>
            <a:br>
              <a:rPr lang="it-IT" dirty="0" smtClean="0"/>
            </a:br>
            <a:r>
              <a:rPr lang="it-IT" dirty="0" smtClean="0"/>
              <a:t>Fax +39 055.2380584 </a:t>
            </a:r>
            <a:br>
              <a:rPr lang="it-IT" dirty="0" smtClean="0"/>
            </a:br>
            <a:r>
              <a:rPr lang="it-IT" dirty="0" err="1" smtClean="0"/>
              <a:t>Email</a:t>
            </a:r>
            <a:r>
              <a:rPr lang="it-IT" dirty="0" smtClean="0"/>
              <a:t>: </a:t>
            </a:r>
            <a:r>
              <a:rPr lang="it-IT" dirty="0" smtClean="0">
                <a:hlinkClick r:id="rId2"/>
              </a:rPr>
              <a:t>etwinning@indire.it 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Web: </a:t>
            </a:r>
            <a:r>
              <a:rPr lang="it-IT" dirty="0" smtClean="0">
                <a:hlinkClick r:id="rId3"/>
              </a:rPr>
              <a:t>www.etwinning.it</a:t>
            </a:r>
            <a:r>
              <a:rPr lang="it-IT" dirty="0" smtClean="0"/>
              <a:t> </a:t>
            </a:r>
            <a:br>
              <a:rPr lang="it-IT" dirty="0" smtClean="0"/>
            </a:br>
            <a:r>
              <a:rPr lang="it-IT" dirty="0" err="1" smtClean="0"/>
              <a:t>Facebook</a:t>
            </a:r>
            <a:r>
              <a:rPr lang="it-IT" dirty="0" smtClean="0"/>
              <a:t>: </a:t>
            </a:r>
            <a:r>
              <a:rPr lang="it-IT" dirty="0" err="1" smtClean="0">
                <a:hlinkClick r:id="rId4"/>
              </a:rPr>
              <a:t>eTwinningItalia</a:t>
            </a:r>
            <a:r>
              <a:rPr lang="it-IT" dirty="0" smtClean="0"/>
              <a:t> </a:t>
            </a:r>
            <a:br>
              <a:rPr lang="it-IT" dirty="0" smtClean="0"/>
            </a:br>
            <a:r>
              <a:rPr lang="it-IT" dirty="0" err="1" smtClean="0"/>
              <a:t>Twitter</a:t>
            </a:r>
            <a:r>
              <a:rPr lang="it-IT" dirty="0" smtClean="0"/>
              <a:t>: </a:t>
            </a:r>
            <a:r>
              <a:rPr lang="it-IT" dirty="0" smtClean="0">
                <a:hlinkClick r:id="rId5"/>
              </a:rPr>
              <a:t>@eTwinning_ita</a:t>
            </a:r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Siti di riferimento</a:t>
            </a:r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endParaRPr lang="it-IT" dirty="0" smtClean="0">
              <a:latin typeface="Comic Sans MS" pitchFamily="66" charset="0"/>
              <a:cs typeface="Arial" pitchFamily="34" charset="0"/>
            </a:endParaRPr>
          </a:p>
          <a:p>
            <a:r>
              <a:rPr lang="it-IT" sz="3200" dirty="0" smtClean="0">
                <a:solidFill>
                  <a:srgbClr val="C00000"/>
                </a:solidFill>
                <a:hlinkClick r:id="rId2"/>
              </a:rPr>
              <a:t>www.etwinning.net</a:t>
            </a:r>
            <a:r>
              <a:rPr lang="it-IT" sz="3200" dirty="0" smtClean="0">
                <a:solidFill>
                  <a:srgbClr val="C00000"/>
                </a:solidFill>
              </a:rPr>
              <a:t>    piattaforma europea</a:t>
            </a:r>
          </a:p>
          <a:p>
            <a:endParaRPr lang="it-IT" sz="3200" dirty="0" smtClean="0">
              <a:solidFill>
                <a:srgbClr val="C00000"/>
              </a:solidFill>
            </a:endParaRPr>
          </a:p>
          <a:p>
            <a:r>
              <a:rPr lang="it-IT" sz="3200" dirty="0" smtClean="0">
                <a:solidFill>
                  <a:srgbClr val="C00000"/>
                </a:solidFill>
                <a:hlinkClick r:id="rId3"/>
              </a:rPr>
              <a:t>www.programmallp.it/</a:t>
            </a:r>
            <a:r>
              <a:rPr lang="it-IT" sz="3200" dirty="0" err="1" smtClean="0">
                <a:solidFill>
                  <a:srgbClr val="C00000"/>
                </a:solidFill>
                <a:hlinkClick r:id="rId3"/>
              </a:rPr>
              <a:t>etwinning</a:t>
            </a:r>
            <a:r>
              <a:rPr lang="it-IT" sz="3200" dirty="0" smtClean="0">
                <a:solidFill>
                  <a:srgbClr val="C00000"/>
                </a:solidFill>
              </a:rPr>
              <a:t>  sito nazionale</a:t>
            </a:r>
          </a:p>
          <a:p>
            <a:pPr>
              <a:buNone/>
            </a:pPr>
            <a:endParaRPr lang="it-IT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it-IT" sz="3200" dirty="0" smtClean="0">
                <a:hlinkClick r:id="rId4"/>
              </a:rPr>
              <a:t>www.etwinninger.ning.com</a:t>
            </a:r>
            <a:r>
              <a:rPr lang="it-IT" sz="3200" dirty="0" smtClean="0"/>
              <a:t>  </a:t>
            </a:r>
            <a:r>
              <a:rPr lang="it-IT" sz="3200" dirty="0" smtClean="0">
                <a:solidFill>
                  <a:srgbClr val="C00000"/>
                </a:solidFill>
              </a:rPr>
              <a:t>piattaforma</a:t>
            </a:r>
          </a:p>
          <a:p>
            <a:pPr>
              <a:buNone/>
            </a:pPr>
            <a:r>
              <a:rPr lang="it-IT" sz="3200" dirty="0" smtClean="0">
                <a:solidFill>
                  <a:srgbClr val="C00000"/>
                </a:solidFill>
              </a:rPr>
              <a:t>                                                 Emilia Romagna</a:t>
            </a:r>
          </a:p>
          <a:p>
            <a:endParaRPr lang="it-IT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endParaRPr lang="it-IT" dirty="0" smtClean="0"/>
          </a:p>
          <a:p>
            <a:pPr algn="ctr">
              <a:buNone/>
            </a:pPr>
            <a:r>
              <a:rPr lang="it-IT" sz="3500" dirty="0" smtClean="0">
                <a:latin typeface="Arial" pitchFamily="34" charset="0"/>
                <a:cs typeface="Arial" pitchFamily="34" charset="0"/>
              </a:rPr>
              <a:t>Buona navigazione! Elisabetta</a:t>
            </a:r>
          </a:p>
          <a:p>
            <a:endParaRPr lang="it-IT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5400" dirty="0" smtClean="0">
                <a:latin typeface="Arial" pitchFamily="34" charset="0"/>
                <a:cs typeface="Arial" pitchFamily="34" charset="0"/>
              </a:rPr>
              <a:t>A chi è rivolto?</a:t>
            </a:r>
            <a:endParaRPr lang="it-IT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8219256" cy="44348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sz="2000" dirty="0" smtClean="0">
                <a:latin typeface="Comic Sans MS" pitchFamily="66" charset="0"/>
                <a:cs typeface="Aharoni" pitchFamily="2" charset="-79"/>
              </a:rPr>
              <a:t>    </a:t>
            </a:r>
            <a:r>
              <a:rPr lang="it-IT" sz="2000" dirty="0" err="1" smtClean="0">
                <a:latin typeface="Arial" pitchFamily="34" charset="0"/>
                <a:cs typeface="Arial" pitchFamily="34" charset="0"/>
              </a:rPr>
              <a:t>eTwinning</a:t>
            </a:r>
            <a:r>
              <a:rPr lang="it-IT" sz="2000" dirty="0" smtClean="0">
                <a:latin typeface="Arial" pitchFamily="34" charset="0"/>
                <a:cs typeface="Arial" pitchFamily="34" charset="0"/>
              </a:rPr>
              <a:t> è rivolto a tutti gli istituti scolastici statali e parificati di ogni ordine e grado, dalla scuola dell’infanzia agli istituti secondari superiori.</a:t>
            </a:r>
          </a:p>
          <a:p>
            <a:pPr>
              <a:buNone/>
            </a:pPr>
            <a:endParaRPr lang="it-IT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it-IT" sz="2000" dirty="0" smtClean="0">
                <a:latin typeface="Arial" pitchFamily="34" charset="0"/>
                <a:cs typeface="Arial" pitchFamily="34" charset="0"/>
              </a:rPr>
              <a:t>    Per entrare in </a:t>
            </a:r>
            <a:r>
              <a:rPr lang="it-IT" sz="2000" dirty="0" err="1" smtClean="0">
                <a:latin typeface="Arial" pitchFamily="34" charset="0"/>
                <a:cs typeface="Arial" pitchFamily="34" charset="0"/>
              </a:rPr>
              <a:t>eTwinning</a:t>
            </a:r>
            <a:r>
              <a:rPr lang="it-IT" sz="2000" dirty="0" smtClean="0">
                <a:latin typeface="Arial" pitchFamily="34" charset="0"/>
                <a:cs typeface="Arial" pitchFamily="34" charset="0"/>
              </a:rPr>
              <a:t> non ci sono scadenze, la procedura è online, guidata da chiare indicazioni.</a:t>
            </a:r>
          </a:p>
          <a:p>
            <a:pPr>
              <a:buNone/>
            </a:pPr>
            <a:endParaRPr lang="it-IT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it-IT" sz="2000" dirty="0" smtClean="0">
                <a:latin typeface="Arial" pitchFamily="34" charset="0"/>
                <a:cs typeface="Arial" pitchFamily="34" charset="0"/>
              </a:rPr>
              <a:t>    I paesi che aderiscono all’azione sono gli stati membri dell’Unione Europea oltre a Islanda,Norvegia,Svizzera e Turchia. </a:t>
            </a:r>
          </a:p>
          <a:p>
            <a:pPr>
              <a:buNone/>
            </a:pPr>
            <a:endParaRPr lang="it-IT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it-IT" sz="20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it-IT" sz="2000" dirty="0" err="1" smtClean="0">
                <a:latin typeface="Arial" pitchFamily="34" charset="0"/>
                <a:cs typeface="Arial" pitchFamily="34" charset="0"/>
              </a:rPr>
              <a:t>eTwinning</a:t>
            </a:r>
            <a:r>
              <a:rPr lang="it-IT" sz="2000" dirty="0" smtClean="0">
                <a:latin typeface="Arial" pitchFamily="34" charset="0"/>
                <a:cs typeface="Arial" pitchFamily="34" charset="0"/>
              </a:rPr>
              <a:t> plus estende l’azione anche ad </a:t>
            </a:r>
            <a:r>
              <a:rPr lang="it-IT" sz="2000" dirty="0" err="1" smtClean="0">
                <a:latin typeface="Arial" pitchFamily="34" charset="0"/>
                <a:cs typeface="Arial" pitchFamily="34" charset="0"/>
              </a:rPr>
              <a:t>Azerbajan</a:t>
            </a:r>
            <a:r>
              <a:rPr lang="it-IT" sz="2000" dirty="0" smtClean="0">
                <a:latin typeface="Arial" pitchFamily="34" charset="0"/>
                <a:cs typeface="Arial" pitchFamily="34" charset="0"/>
              </a:rPr>
              <a:t>,Armenia,</a:t>
            </a:r>
          </a:p>
          <a:p>
            <a:pPr>
              <a:buNone/>
            </a:pPr>
            <a:r>
              <a:rPr lang="it-IT" sz="2000" dirty="0" smtClean="0">
                <a:latin typeface="Arial" pitchFamily="34" charset="0"/>
                <a:cs typeface="Arial" pitchFamily="34" charset="0"/>
              </a:rPr>
              <a:t>    Georgia,Ucraina,Moldavia e Tunisia.</a:t>
            </a:r>
            <a:endParaRPr lang="it-IT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715200" cy="996720"/>
          </a:xfrm>
        </p:spPr>
        <p:txBody>
          <a:bodyPr/>
          <a:lstStyle/>
          <a:p>
            <a:pPr algn="ctr"/>
            <a:r>
              <a:rPr lang="it-IT" dirty="0" smtClean="0">
                <a:latin typeface="Arial" pitchFamily="34" charset="0"/>
                <a:cs typeface="Arial" pitchFamily="34" charset="0"/>
              </a:rPr>
              <a:t>Come è organizzato?</a:t>
            </a:r>
            <a:endParaRPr lang="it-IT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357158" y="2204864"/>
            <a:ext cx="4038600" cy="41587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sz="2000" dirty="0" smtClean="0">
                <a:latin typeface="Comic Sans MS" pitchFamily="66" charset="0"/>
              </a:rPr>
              <a:t>   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In ogni Paese è presente un’Unità Nazionale che fornisce assistenza alle  scuole.</a:t>
            </a:r>
          </a:p>
          <a:p>
            <a:pPr>
              <a:buNone/>
            </a:pPr>
            <a:endParaRPr lang="it-IT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it-IT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it-IT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    </a:t>
            </a:r>
            <a:endParaRPr lang="it-IT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egnaposto contenuto 5"/>
          <p:cNvSpPr>
            <a:spLocks noGrp="1"/>
          </p:cNvSpPr>
          <p:nvPr>
            <p:ph sz="half" idx="2"/>
          </p:nvPr>
        </p:nvSpPr>
        <p:spPr>
          <a:xfrm>
            <a:off x="4648200" y="2204863"/>
            <a:ext cx="4038600" cy="41500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Le singole Unità Nazionali si avvalgono della collaborazione di referenti presso gli Uffici Scolastici Regionali e di una rete di Ambasciatori, docenti esperti che supportano le attività nel loro territorio</a:t>
            </a:r>
            <a:r>
              <a:rPr lang="it-IT" sz="2000" dirty="0" smtClean="0">
                <a:latin typeface="Arial" pitchFamily="34" charset="0"/>
                <a:cs typeface="Arial" pitchFamily="34" charset="0"/>
              </a:rPr>
              <a:t>. 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Quando iniziare?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it-IT" sz="2000" b="1" dirty="0" smtClean="0">
                <a:latin typeface="Arial" pitchFamily="34" charset="0"/>
                <a:cs typeface="Arial" pitchFamily="34" charset="0"/>
              </a:rPr>
              <a:t>E’ possibile iniziare un progetto  in ogni momento dell’anno scolastico </a:t>
            </a:r>
            <a:r>
              <a:rPr lang="it-IT" sz="2000" dirty="0" smtClean="0">
                <a:latin typeface="Arial" pitchFamily="34" charset="0"/>
                <a:cs typeface="Arial" pitchFamily="34" charset="0"/>
              </a:rPr>
              <a:t>scegliendo una o più materie curricolari, adeguandolo alle esigenze di apprendimento della classe e al percorso </a:t>
            </a:r>
            <a:r>
              <a:rPr lang="it-IT" sz="2000" dirty="0" err="1" smtClean="0">
                <a:latin typeface="Arial" pitchFamily="34" charset="0"/>
                <a:cs typeface="Arial" pitchFamily="34" charset="0"/>
              </a:rPr>
              <a:t>metodologico-didattico</a:t>
            </a:r>
            <a:r>
              <a:rPr lang="it-IT" sz="2000" dirty="0" smtClean="0">
                <a:latin typeface="Arial" pitchFamily="34" charset="0"/>
                <a:cs typeface="Arial" pitchFamily="34" charset="0"/>
              </a:rPr>
              <a:t> del singolo insegnante.</a:t>
            </a:r>
          </a:p>
          <a:p>
            <a:pPr>
              <a:buNone/>
            </a:pPr>
            <a:endParaRPr lang="it-IT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it-IT" sz="2000" dirty="0" smtClean="0">
                <a:latin typeface="Arial" pitchFamily="34" charset="0"/>
                <a:cs typeface="Arial" pitchFamily="34" charset="0"/>
              </a:rPr>
              <a:t>    La durata del progetto e il relativo livello di difficoltà viene deciso di comune accordo da tutti i </a:t>
            </a:r>
            <a:r>
              <a:rPr lang="it-IT" sz="2000" smtClean="0">
                <a:latin typeface="Arial" pitchFamily="34" charset="0"/>
                <a:cs typeface="Arial" pitchFamily="34" charset="0"/>
              </a:rPr>
              <a:t>partners.</a:t>
            </a:r>
            <a:endParaRPr lang="it-IT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it-IT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it-IT" sz="2000" dirty="0" smtClean="0">
                <a:latin typeface="Arial" pitchFamily="34" charset="0"/>
                <a:cs typeface="Arial" pitchFamily="34" charset="0"/>
              </a:rPr>
              <a:t>    Se in corso di progetto un docente, per vari motivi, dovesse decidere di ritirarsi non c’è nessun problema. Ovviamente è bene comunicarlo tempestivamente agli altri </a:t>
            </a:r>
            <a:r>
              <a:rPr lang="it-IT" sz="2000" dirty="0" err="1" smtClean="0">
                <a:latin typeface="Arial" pitchFamily="34" charset="0"/>
                <a:cs typeface="Arial" pitchFamily="34" charset="0"/>
              </a:rPr>
              <a:t>partners</a:t>
            </a:r>
            <a:r>
              <a:rPr lang="it-IT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   </a:t>
            </a:r>
            <a:endParaRPr lang="it-IT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Per quali docenti?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it-IT" sz="2400" b="1" dirty="0" smtClean="0">
                <a:latin typeface="Arial" pitchFamily="34" charset="0"/>
                <a:cs typeface="Arial" pitchFamily="34" charset="0"/>
              </a:rPr>
              <a:t>Non è riservato solo ai docenti di inglese.</a:t>
            </a:r>
          </a:p>
          <a:p>
            <a:pPr>
              <a:buNone/>
            </a:pPr>
            <a:endParaRPr lang="it-IT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   La cosa migliore è un progetto di team </a:t>
            </a:r>
            <a:r>
              <a:rPr lang="it-IT" sz="2400" b="1" dirty="0" smtClean="0">
                <a:latin typeface="Arial" pitchFamily="34" charset="0"/>
                <a:cs typeface="Arial" pitchFamily="34" charset="0"/>
              </a:rPr>
              <a:t>interdisciplinare e trasversale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dove ogni docente si occupa del suo ambito disciplinare e il docente di inglese cura l’aspetto comunicativo.</a:t>
            </a:r>
          </a:p>
          <a:p>
            <a:pPr>
              <a:buNone/>
            </a:pPr>
            <a:endParaRPr lang="it-IT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   Inoltre, anche se quasi sempre è l’inglese la lingua veicolare, c’è la possibilità di comunicare anche in altre lingue comunitarie </a:t>
            </a:r>
            <a:r>
              <a:rPr lang="it-IT" sz="2400" dirty="0" err="1" smtClean="0">
                <a:latin typeface="Arial" pitchFamily="34" charset="0"/>
                <a:cs typeface="Arial" pitchFamily="34" charset="0"/>
              </a:rPr>
              <a:t>purchè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 si trovino </a:t>
            </a:r>
            <a:r>
              <a:rPr lang="it-IT" sz="2400" dirty="0" err="1" smtClean="0">
                <a:latin typeface="Arial" pitchFamily="34" charset="0"/>
                <a:cs typeface="Arial" pitchFamily="34" charset="0"/>
              </a:rPr>
              <a:t>partners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 con le stesse esigenze.</a:t>
            </a:r>
            <a:endParaRPr lang="it-IT" sz="2400" dirty="0" smtClean="0"/>
          </a:p>
          <a:p>
            <a:endParaRPr lang="it-IT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Punti di forza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it-IT" sz="2800" dirty="0" smtClean="0">
                <a:latin typeface="Arial" pitchFamily="34" charset="0"/>
                <a:cs typeface="Arial" pitchFamily="34" charset="0"/>
              </a:rPr>
              <a:t>   I gemellaggi virtuali in </a:t>
            </a:r>
            <a:r>
              <a:rPr lang="it-IT" sz="2800" dirty="0" err="1" smtClean="0">
                <a:latin typeface="Arial" pitchFamily="34" charset="0"/>
                <a:cs typeface="Arial" pitchFamily="34" charset="0"/>
              </a:rPr>
              <a:t>eTwinning</a:t>
            </a:r>
            <a:r>
              <a:rPr lang="it-IT" sz="2800" dirty="0" smtClean="0">
                <a:latin typeface="Arial" pitchFamily="34" charset="0"/>
                <a:cs typeface="Arial" pitchFamily="34" charset="0"/>
              </a:rPr>
              <a:t> significano collaborazione tra docenti ed alunni di Paesi diversi. </a:t>
            </a:r>
          </a:p>
          <a:p>
            <a:pPr>
              <a:buNone/>
            </a:pPr>
            <a:endParaRPr lang="it-IT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it-IT" sz="2800" dirty="0" smtClean="0">
                <a:latin typeface="Arial" pitchFamily="34" charset="0"/>
                <a:cs typeface="Arial" pitchFamily="34" charset="0"/>
              </a:rPr>
              <a:t>   La creazione di gruppi misti, l’assiduità degli scambi (via </a:t>
            </a:r>
            <a:r>
              <a:rPr lang="it-IT" sz="2800" dirty="0" err="1" smtClean="0">
                <a:latin typeface="Arial" pitchFamily="34" charset="0"/>
                <a:cs typeface="Arial" pitchFamily="34" charset="0"/>
              </a:rPr>
              <a:t>email</a:t>
            </a:r>
            <a:r>
              <a:rPr lang="it-IT" sz="2800" dirty="0" smtClean="0">
                <a:latin typeface="Arial" pitchFamily="34" charset="0"/>
                <a:cs typeface="Arial" pitchFamily="34" charset="0"/>
              </a:rPr>
              <a:t>, chat, videoconferenze con </a:t>
            </a:r>
            <a:r>
              <a:rPr lang="it-IT" sz="2800" dirty="0" err="1" smtClean="0">
                <a:latin typeface="Arial" pitchFamily="34" charset="0"/>
                <a:cs typeface="Arial" pitchFamily="34" charset="0"/>
              </a:rPr>
              <a:t>skype</a:t>
            </a:r>
            <a:r>
              <a:rPr lang="it-IT" sz="2800" dirty="0" smtClean="0">
                <a:latin typeface="Arial" pitchFamily="34" charset="0"/>
                <a:cs typeface="Arial" pitchFamily="34" charset="0"/>
              </a:rPr>
              <a:t>, uso del </a:t>
            </a:r>
            <a:r>
              <a:rPr lang="it-IT" sz="2800" dirty="0" err="1" smtClean="0">
                <a:latin typeface="Arial" pitchFamily="34" charset="0"/>
                <a:cs typeface="Arial" pitchFamily="34" charset="0"/>
              </a:rPr>
              <a:t>TwinSpace</a:t>
            </a:r>
            <a:r>
              <a:rPr lang="it-IT" sz="2800" dirty="0" smtClean="0">
                <a:latin typeface="Arial" pitchFamily="34" charset="0"/>
                <a:cs typeface="Arial" pitchFamily="34" charset="0"/>
              </a:rPr>
              <a:t>), la condivisione di obiettivi e metodologie, sono esempi di collaborazione attiva che rafforzano lo sviluppo di una </a:t>
            </a:r>
            <a:r>
              <a:rPr lang="it-IT" sz="2800" b="1" dirty="0" smtClean="0">
                <a:latin typeface="Arial" pitchFamily="34" charset="0"/>
                <a:cs typeface="Arial" pitchFamily="34" charset="0"/>
              </a:rPr>
              <a:t>cittadinanza europea</a:t>
            </a:r>
            <a:r>
              <a:rPr lang="it-IT" sz="2800" dirty="0" smtClean="0">
                <a:latin typeface="Arial" pitchFamily="34" charset="0"/>
                <a:cs typeface="Arial" pitchFamily="34" charset="0"/>
              </a:rPr>
              <a:t> e portano a una reale conoscenza reciproca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it-IT" sz="2400" dirty="0" smtClean="0">
              <a:latin typeface="Arial" pitchFamily="34" charset="0"/>
              <a:cs typeface="Arial" pitchFamily="34" charset="0"/>
            </a:endParaRPr>
          </a:p>
          <a:p>
            <a:endParaRPr lang="it-IT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Ancora punti di forza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endParaRPr lang="it-IT" dirty="0" smtClean="0">
              <a:latin typeface="Arial" pitchFamily="34" charset="0"/>
              <a:cs typeface="Arial" pitchFamily="34" charset="0"/>
            </a:endParaRPr>
          </a:p>
          <a:p>
            <a:r>
              <a:rPr lang="it-IT" dirty="0" smtClean="0">
                <a:latin typeface="Arial" pitchFamily="34" charset="0"/>
                <a:cs typeface="Arial" pitchFamily="34" charset="0"/>
              </a:rPr>
              <a:t>Il </a:t>
            </a:r>
            <a:r>
              <a:rPr lang="it-IT" dirty="0" err="1" smtClean="0">
                <a:latin typeface="Arial" pitchFamily="34" charset="0"/>
                <a:cs typeface="Arial" pitchFamily="34" charset="0"/>
              </a:rPr>
              <a:t>TwinSpace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 (lo spazio web che viene dato a ogni progetto attivato) è un ambiente sicuro il cui accesso è consentito solo alle persone invitate dai referenti del progetto.</a:t>
            </a:r>
          </a:p>
          <a:p>
            <a:r>
              <a:rPr lang="it-IT" dirty="0" smtClean="0">
                <a:latin typeface="Arial" pitchFamily="34" charset="0"/>
                <a:cs typeface="Arial" pitchFamily="34" charset="0"/>
              </a:rPr>
              <a:t>Gli alunni cominciano a considerare </a:t>
            </a:r>
            <a:r>
              <a:rPr lang="it-IT" b="1" dirty="0" smtClean="0">
                <a:latin typeface="Arial" pitchFamily="34" charset="0"/>
                <a:cs typeface="Arial" pitchFamily="34" charset="0"/>
              </a:rPr>
              <a:t>l’inglese non soltanto una disciplina ma un mezzo per apprendere le altre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attraverso un’esposizione costante e un uso consapevole e finalizzato: </a:t>
            </a:r>
            <a:r>
              <a:rPr lang="it-IT" b="1" dirty="0" smtClean="0">
                <a:latin typeface="Arial" pitchFamily="34" charset="0"/>
                <a:cs typeface="Arial" pitchFamily="34" charset="0"/>
              </a:rPr>
              <a:t>metodologia CLIL.</a:t>
            </a:r>
          </a:p>
          <a:p>
            <a:r>
              <a:rPr lang="it-IT" dirty="0" smtClean="0">
                <a:latin typeface="Arial" pitchFamily="34" charset="0"/>
                <a:cs typeface="Arial" pitchFamily="34" charset="0"/>
              </a:rPr>
              <a:t>Siamo già abituati a lavorare in team in modo trasversale, cambia solo il canale ma </a:t>
            </a:r>
            <a:r>
              <a:rPr lang="it-IT" b="1" dirty="0" smtClean="0">
                <a:latin typeface="Arial" pitchFamily="34" charset="0"/>
                <a:cs typeface="Arial" pitchFamily="34" charset="0"/>
              </a:rPr>
              <a:t>queste cose le facciamo già. </a:t>
            </a:r>
          </a:p>
          <a:p>
            <a:r>
              <a:rPr lang="it-IT" dirty="0" err="1" smtClean="0">
                <a:latin typeface="Arial" pitchFamily="34" charset="0"/>
                <a:cs typeface="Arial" pitchFamily="34" charset="0"/>
              </a:rPr>
              <a:t>eTwinning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 è anche uno strumento per interessanti corsi di formazione(</a:t>
            </a:r>
            <a:r>
              <a:rPr lang="it-IT" dirty="0" err="1" smtClean="0">
                <a:latin typeface="Arial" pitchFamily="34" charset="0"/>
                <a:cs typeface="Arial" pitchFamily="34" charset="0"/>
              </a:rPr>
              <a:t>Learning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dirty="0" err="1" smtClean="0">
                <a:latin typeface="Arial" pitchFamily="34" charset="0"/>
                <a:cs typeface="Arial" pitchFamily="34" charset="0"/>
              </a:rPr>
              <a:t>event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it-IT" b="1" dirty="0" smtClean="0">
              <a:latin typeface="Arial" pitchFamily="34" charset="0"/>
              <a:cs typeface="Arial" pitchFamily="34" charset="0"/>
            </a:endParaRPr>
          </a:p>
          <a:p>
            <a:endParaRPr lang="it-IT" dirty="0" smtClean="0">
              <a:latin typeface="Arial" pitchFamily="34" charset="0"/>
              <a:cs typeface="Arial" pitchFamily="34" charset="0"/>
            </a:endParaRPr>
          </a:p>
          <a:p>
            <a:endParaRPr lang="it-IT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it-IT" sz="2800" dirty="0" smtClean="0">
                <a:latin typeface="Arial" pitchFamily="34" charset="0"/>
                <a:cs typeface="Arial" pitchFamily="34" charset="0"/>
              </a:rPr>
              <a:t>Dalle indicazioni nazionali per il curricolo della scuola dell’infanzia e del primo ciclo di istruzione settembre 2012</a:t>
            </a:r>
            <a:endParaRPr lang="it-IT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2132855"/>
            <a:ext cx="4038600" cy="422206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sz="2000" b="1" dirty="0" smtClean="0">
                <a:latin typeface="Arial" pitchFamily="34" charset="0"/>
                <a:cs typeface="Arial" pitchFamily="34" charset="0"/>
              </a:rPr>
              <a:t>Cultura scuola persona pag.4</a:t>
            </a:r>
          </a:p>
          <a:p>
            <a:pPr>
              <a:buNone/>
            </a:pPr>
            <a:r>
              <a:rPr lang="it-IT" sz="2000" dirty="0" smtClean="0">
                <a:latin typeface="Arial" pitchFamily="34" charset="0"/>
                <a:cs typeface="Arial" pitchFamily="34" charset="0"/>
              </a:rPr>
              <a:t>“    </a:t>
            </a:r>
            <a:r>
              <a:rPr lang="it-IT" sz="2000" dirty="0" err="1" smtClean="0">
                <a:latin typeface="Arial" pitchFamily="34" charset="0"/>
                <a:cs typeface="Arial" pitchFamily="34" charset="0"/>
              </a:rPr>
              <a:t>…La</a:t>
            </a:r>
            <a:r>
              <a:rPr lang="it-IT" sz="2000" dirty="0" smtClean="0">
                <a:latin typeface="Arial" pitchFamily="34" charset="0"/>
                <a:cs typeface="Arial" pitchFamily="34" charset="0"/>
              </a:rPr>
              <a:t> diffusione delle </a:t>
            </a:r>
            <a:r>
              <a:rPr lang="it-IT" sz="2000" b="1" dirty="0" smtClean="0">
                <a:latin typeface="Arial" pitchFamily="34" charset="0"/>
                <a:cs typeface="Arial" pitchFamily="34" charset="0"/>
              </a:rPr>
              <a:t>tecnologie dell’informazione e della comunicazione</a:t>
            </a:r>
            <a:r>
              <a:rPr lang="it-IT" sz="2000" dirty="0" smtClean="0">
                <a:latin typeface="Arial" pitchFamily="34" charset="0"/>
                <a:cs typeface="Arial" pitchFamily="34" charset="0"/>
              </a:rPr>
              <a:t> è una grande opportunità. Le discipline e le vaste aree di cerniera tra le discipline sono tutte accessibili ed esplorate in mille forme attraverso risorse in continua evoluzione.”</a:t>
            </a:r>
          </a:p>
          <a:p>
            <a:pPr>
              <a:buNone/>
            </a:pPr>
            <a:endParaRPr lang="it-IT" sz="2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772816"/>
            <a:ext cx="4038600" cy="458210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sz="2000" dirty="0" smtClean="0">
                <a:latin typeface="Arial" pitchFamily="34" charset="0"/>
                <a:cs typeface="Arial" pitchFamily="34" charset="0"/>
              </a:rPr>
              <a:t>    </a:t>
            </a:r>
          </a:p>
          <a:p>
            <a:pPr>
              <a:buNone/>
            </a:pPr>
            <a:r>
              <a:rPr lang="it-IT" sz="2000" b="1" dirty="0" err="1" smtClean="0">
                <a:latin typeface="Arial" pitchFamily="34" charset="0"/>
                <a:cs typeface="Arial" pitchFamily="34" charset="0"/>
              </a:rPr>
              <a:t>Pag</a:t>
            </a:r>
            <a:r>
              <a:rPr lang="it-IT" sz="2000" b="1" dirty="0" smtClean="0">
                <a:latin typeface="Arial" pitchFamily="34" charset="0"/>
                <a:cs typeface="Arial" pitchFamily="34" charset="0"/>
              </a:rPr>
              <a:t> 11.</a:t>
            </a:r>
          </a:p>
          <a:p>
            <a:pPr>
              <a:buNone/>
            </a:pPr>
            <a:r>
              <a:rPr lang="it-IT" sz="2000" b="1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it-IT" sz="2000" dirty="0" smtClean="0">
                <a:latin typeface="Arial" pitchFamily="34" charset="0"/>
                <a:cs typeface="Arial" pitchFamily="34" charset="0"/>
              </a:rPr>
              <a:t>La competenza digitale  consiste nel saper usare  le TIC:l’uso del computer per reperire,valutare,scambiare informazioni nonché per comunicare e </a:t>
            </a:r>
            <a:r>
              <a:rPr lang="it-IT" sz="2000" b="1" dirty="0" smtClean="0">
                <a:latin typeface="Arial" pitchFamily="34" charset="0"/>
                <a:cs typeface="Arial" pitchFamily="34" charset="0"/>
              </a:rPr>
              <a:t>partecipare a reti collaborative tramite Internet</a:t>
            </a:r>
            <a:r>
              <a:rPr lang="it-IT" sz="2000" b="1" dirty="0" smtClean="0">
                <a:latin typeface="Comic Sans MS" pitchFamily="66" charset="0"/>
              </a:rPr>
              <a:t>.</a:t>
            </a:r>
            <a:endParaRPr lang="it-IT" sz="2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dirty="0" smtClean="0">
                <a:latin typeface="Arial" pitchFamily="34" charset="0"/>
                <a:cs typeface="Arial" pitchFamily="34" charset="0"/>
              </a:rPr>
              <a:t>5 buone ragioni per lavorare in </a:t>
            </a:r>
            <a:r>
              <a:rPr lang="it-IT" dirty="0" err="1" smtClean="0">
                <a:latin typeface="Arial" pitchFamily="34" charset="0"/>
                <a:cs typeface="Arial" pitchFamily="34" charset="0"/>
              </a:rPr>
              <a:t>eTwinning</a:t>
            </a:r>
            <a:endParaRPr lang="it-IT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lain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Contribuire all’innovazione del sistema scuola permettendo agli studenti di esercitare una cittadinanza attiva anche oltre i confini nazionali.</a:t>
            </a:r>
          </a:p>
          <a:p>
            <a:pPr marL="514350" indent="-514350">
              <a:buAutoNum type="arabicPlain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Rendere le TIC strumenti quotidiani per l’apprendimento e l’insegnamento.</a:t>
            </a:r>
          </a:p>
          <a:p>
            <a:pPr marL="514350" indent="-514350">
              <a:buAutoNum type="arabicPlain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Entrare a far parte di una rete sociale che coinvolge colleghi di diversi Paesi.</a:t>
            </a:r>
          </a:p>
          <a:p>
            <a:pPr marL="514350" indent="-514350">
              <a:buAutoNum type="arabicPlain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Aggiornarsi in modo continuo.</a:t>
            </a:r>
          </a:p>
          <a:p>
            <a:pPr marL="514350" indent="-514350">
              <a:buAutoNum type="arabicPlain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Incentivare la motivazione all’apprendimento attraverso il lavoro di gruppo rendendo gli alunni </a:t>
            </a:r>
            <a:r>
              <a:rPr lang="it-IT" sz="2400" b="1" dirty="0" smtClean="0">
                <a:latin typeface="Arial" pitchFamily="34" charset="0"/>
                <a:cs typeface="Arial" pitchFamily="34" charset="0"/>
              </a:rPr>
              <a:t>consapevoli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it-IT" sz="2400" b="1" dirty="0" smtClean="0">
              <a:latin typeface="Arial" pitchFamily="34" charset="0"/>
              <a:cs typeface="Arial" pitchFamily="34" charset="0"/>
            </a:endParaRPr>
          </a:p>
          <a:p>
            <a:endParaRPr lang="it-IT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nozio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Equinozi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nozi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547</TotalTime>
  <Words>805</Words>
  <Application>Microsoft Office PowerPoint</Application>
  <PresentationFormat>Presentazione su schermo (4:3)</PresentationFormat>
  <Paragraphs>79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Equinozio</vt:lpstr>
      <vt:lpstr>Cos’è eTwinning?</vt:lpstr>
      <vt:lpstr>A chi è rivolto?</vt:lpstr>
      <vt:lpstr>Come è organizzato?</vt:lpstr>
      <vt:lpstr>Quando iniziare?</vt:lpstr>
      <vt:lpstr>Per quali docenti?</vt:lpstr>
      <vt:lpstr>Punti di forza</vt:lpstr>
      <vt:lpstr>Ancora punti di forza</vt:lpstr>
      <vt:lpstr>Dalle indicazioni nazionali per il curricolo della scuola dell’infanzia e del primo ciclo di istruzione settembre 2012</vt:lpstr>
      <vt:lpstr>5 buone ragioni per lavorare in eTwinning</vt:lpstr>
      <vt:lpstr>Le regole d’oro per un progetto di successo</vt:lpstr>
      <vt:lpstr>eTwinning Italia</vt:lpstr>
      <vt:lpstr>Siti di riferimento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windows7</dc:creator>
  <cp:lastModifiedBy>segreteria14</cp:lastModifiedBy>
  <cp:revision>76</cp:revision>
  <dcterms:created xsi:type="dcterms:W3CDTF">2010-04-23T06:45:40Z</dcterms:created>
  <dcterms:modified xsi:type="dcterms:W3CDTF">2014-06-17T09:32:48Z</dcterms:modified>
</cp:coreProperties>
</file>